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58" r:id="rId4"/>
    <p:sldId id="275" r:id="rId5"/>
    <p:sldId id="276" r:id="rId6"/>
    <p:sldId id="273" r:id="rId7"/>
    <p:sldId id="274" r:id="rId8"/>
    <p:sldId id="262" r:id="rId9"/>
    <p:sldId id="277" r:id="rId10"/>
    <p:sldId id="278" r:id="rId11"/>
    <p:sldId id="263" r:id="rId12"/>
    <p:sldId id="272" r:id="rId13"/>
    <p:sldId id="264" r:id="rId14"/>
    <p:sldId id="265" r:id="rId15"/>
    <p:sldId id="269" r:id="rId16"/>
    <p:sldId id="270" r:id="rId17"/>
    <p:sldId id="257" r:id="rId18"/>
  </p:sldIdLst>
  <p:sldSz cx="9144000" cy="6858000" type="screen4x3"/>
  <p:notesSz cx="6858000" cy="9144000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E00"/>
    <a:srgbClr val="7AB800"/>
    <a:srgbClr val="205527"/>
    <a:srgbClr val="58585A"/>
    <a:srgbClr val="A4ABB0"/>
    <a:srgbClr val="FE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8770" autoAdjust="0"/>
  </p:normalViewPr>
  <p:slideViewPr>
    <p:cSldViewPr>
      <p:cViewPr>
        <p:scale>
          <a:sx n="80" d="100"/>
          <a:sy n="80" d="100"/>
        </p:scale>
        <p:origin x="-222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216"/>
    </p:cViewPr>
  </p:notesTextViewPr>
  <p:notesViewPr>
    <p:cSldViewPr>
      <p:cViewPr>
        <p:scale>
          <a:sx n="100" d="100"/>
          <a:sy n="100" d="100"/>
        </p:scale>
        <p:origin x="-280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theme" Target="../theme/theme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topbanner-blue" descr="banner_blue" hidden="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topbanner-red" descr="banner_red" hidden="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topbanner-green" descr="banner_green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banner_bott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25"/>
            <a:ext cx="68580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29000" y="2286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8200" name="foottext"/>
          <p:cNvSpPr txBox="1">
            <a:spLocks noChangeArrowheads="1"/>
          </p:cNvSpPr>
          <p:nvPr/>
        </p:nvSpPr>
        <p:spPr bwMode="auto">
          <a:xfrm>
            <a:off x="261938" y="8843963"/>
            <a:ext cx="4533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nl-NL" sz="1000" smtClean="0"/>
              <a:t>Ekaterina Gurova | 19 </a:t>
            </a:r>
            <a:r>
              <a:rPr lang="ru-RU" sz="1000" smtClean="0"/>
              <a:t>Апрель 2012</a:t>
            </a:r>
            <a:endParaRPr lang="nl-NL" sz="1000"/>
          </a:p>
        </p:txBody>
      </p:sp>
      <p:pic>
        <p:nvPicPr>
          <p:cNvPr id="8209" name="bannerlogo" descr="heineken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9375"/>
            <a:ext cx="128111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93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1" name="topbanner-red" descr="banner_red" hidden="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topbanner-green" descr="banner_green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topbanner-blue" descr="banner_blue" hidden="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bannerbottom" descr="banner_bott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9175"/>
            <a:ext cx="68580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32" name="foottext"/>
          <p:cNvSpPr txBox="1">
            <a:spLocks noChangeArrowheads="1"/>
          </p:cNvSpPr>
          <p:nvPr/>
        </p:nvSpPr>
        <p:spPr bwMode="auto">
          <a:xfrm>
            <a:off x="261938" y="8843963"/>
            <a:ext cx="4533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nl-NL" sz="1000" smtClean="0"/>
              <a:t>Ekaterina Gurova | 19 </a:t>
            </a:r>
            <a:r>
              <a:rPr lang="ru-RU" sz="1000" smtClean="0"/>
              <a:t>Апрель 2012</a:t>
            </a:r>
            <a:endParaRPr lang="nl-NL" sz="1000"/>
          </a:p>
        </p:txBody>
      </p:sp>
      <p:pic>
        <p:nvPicPr>
          <p:cNvPr id="5143" name="bannerlogo" descr="heineken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9375"/>
            <a:ext cx="128111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4" name="legaltext"/>
          <p:cNvSpPr txBox="1">
            <a:spLocks noChangeArrowheads="1"/>
          </p:cNvSpPr>
          <p:nvPr/>
        </p:nvSpPr>
        <p:spPr bwMode="auto">
          <a:xfrm>
            <a:off x="3429000" y="2286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endParaRPr lang="nl-NL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769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650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области «зеленых» инициатив логистика</a:t>
            </a:r>
            <a:r>
              <a:rPr lang="ru-RU" baseline="0" dirty="0" smtClean="0"/>
              <a:t> охватывает:</a:t>
            </a:r>
          </a:p>
          <a:p>
            <a:endParaRPr lang="ru-RU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(!) Сокращение выбросов СО2 – вклад в общую модель учета «углеродного следа» </a:t>
            </a:r>
          </a:p>
          <a:p>
            <a:r>
              <a:rPr lang="ru-RU" baseline="0" dirty="0" smtClean="0"/>
              <a:t>Сокращение потребления энергии и воды</a:t>
            </a:r>
          </a:p>
          <a:p>
            <a:r>
              <a:rPr lang="ru-RU" baseline="0" dirty="0" smtClean="0"/>
              <a:t>Безопасность труда (склады, транспорт)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22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00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25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HEINEKEN Russia</a:t>
            </a:r>
            <a:r>
              <a:rPr lang="ru-RU" baseline="0" dirty="0" smtClean="0"/>
              <a:t> (процентное соотношение можно не озвучивать):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Calibri" pitchFamily="34" charset="0"/>
              </a:rPr>
              <a:t>основная доля (80%)  - авто-парк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</a:rPr>
              <a:t>(на более близкие</a:t>
            </a:r>
            <a:r>
              <a:rPr lang="ru-RU" sz="1200" baseline="0" dirty="0" smtClean="0">
                <a:latin typeface="Calibri" pitchFamily="34" charset="0"/>
              </a:rPr>
              <a:t> расстояния) </a:t>
            </a:r>
            <a:endParaRPr lang="ru-RU" baseline="0" dirty="0" smtClean="0"/>
          </a:p>
          <a:p>
            <a:r>
              <a:rPr lang="ru-RU" sz="1200" dirty="0" smtClean="0">
                <a:latin typeface="Calibri" pitchFamily="34" charset="0"/>
              </a:rPr>
              <a:t>меньшая</a:t>
            </a:r>
            <a:r>
              <a:rPr lang="ru-RU" sz="1200" baseline="0" dirty="0" smtClean="0">
                <a:latin typeface="Calibri" pitchFamily="34" charset="0"/>
              </a:rPr>
              <a:t> доля транспорта (</a:t>
            </a:r>
            <a:r>
              <a:rPr lang="en-US" sz="1200" dirty="0" smtClean="0">
                <a:latin typeface="Calibri" pitchFamily="34" charset="0"/>
              </a:rPr>
              <a:t>20 %</a:t>
            </a:r>
            <a:r>
              <a:rPr lang="ru-RU" sz="1200" dirty="0" smtClean="0">
                <a:latin typeface="Calibri" pitchFamily="34" charset="0"/>
              </a:rPr>
              <a:t>)</a:t>
            </a:r>
            <a:r>
              <a:rPr lang="en-US" sz="1200" dirty="0" smtClean="0">
                <a:latin typeface="Calibri" pitchFamily="34" charset="0"/>
              </a:rPr>
              <a:t> -</a:t>
            </a:r>
            <a:r>
              <a:rPr lang="ru-RU" sz="1200" dirty="0" smtClean="0">
                <a:latin typeface="Calibri" pitchFamily="34" charset="0"/>
              </a:rPr>
              <a:t> железная дорога (на дальние </a:t>
            </a:r>
            <a:r>
              <a:rPr lang="ru-RU" sz="1200" baseline="0" dirty="0" smtClean="0">
                <a:latin typeface="Calibri" pitchFamily="34" charset="0"/>
              </a:rPr>
              <a:t>расстояния) </a:t>
            </a:r>
            <a:endParaRPr lang="ru-RU" sz="1200" dirty="0" smtClean="0">
              <a:latin typeface="Calibri" pitchFamily="34" charset="0"/>
            </a:endParaRPr>
          </a:p>
          <a:p>
            <a:endParaRPr lang="ru-RU" sz="1200" dirty="0" smtClean="0">
              <a:latin typeface="Calibri" pitchFamily="34" charset="0"/>
            </a:endParaRPr>
          </a:p>
          <a:p>
            <a:r>
              <a:rPr lang="ru-RU" sz="1200" dirty="0" smtClean="0">
                <a:latin typeface="Calibri" pitchFamily="34" charset="0"/>
              </a:rPr>
              <a:t>Стремимся перейти на авто-парк</a:t>
            </a:r>
            <a:r>
              <a:rPr lang="ru-RU" sz="1200" baseline="0" dirty="0" smtClean="0">
                <a:latin typeface="Calibri" pitchFamily="34" charset="0"/>
              </a:rPr>
              <a:t> полностью (финансовая экономия), но для этого ведем большую работу по сокращению дистанции поставок (поиск оптимальных вариантов по расположения пункта отправки к пункту доставки продукта), чтобы сокращать уровень выбросов СО2</a:t>
            </a:r>
          </a:p>
          <a:p>
            <a:endParaRPr lang="ru-RU" sz="1200" baseline="0" dirty="0" smtClean="0">
              <a:latin typeface="Calibri" pitchFamily="34" charset="0"/>
            </a:endParaRPr>
          </a:p>
          <a:p>
            <a:r>
              <a:rPr lang="ru-RU" sz="1200" baseline="0" dirty="0" smtClean="0">
                <a:latin typeface="Calibri" pitchFamily="34" charset="0"/>
              </a:rPr>
              <a:t>Ключевые практические примеры «зеленой» логистики (инструментарий): </a:t>
            </a:r>
          </a:p>
          <a:p>
            <a:endParaRPr lang="ru-RU" sz="1200" baseline="0" dirty="0" smtClean="0">
              <a:latin typeface="Calibri" pitchFamily="34" charset="0"/>
            </a:endParaRPr>
          </a:p>
          <a:p>
            <a:r>
              <a:rPr lang="en-US" sz="1200" baseline="0" dirty="0" smtClean="0">
                <a:latin typeface="Calibri" pitchFamily="34" charset="0"/>
              </a:rPr>
              <a:t>Location-allocation study</a:t>
            </a:r>
          </a:p>
          <a:p>
            <a:r>
              <a:rPr lang="en-US" sz="1200" baseline="0" dirty="0" smtClean="0">
                <a:latin typeface="Calibri" pitchFamily="34" charset="0"/>
              </a:rPr>
              <a:t>Logistic star</a:t>
            </a:r>
            <a:endParaRPr lang="ru-RU" sz="1200" baseline="0" dirty="0" smtClean="0">
              <a:latin typeface="Calibri" pitchFamily="34" charset="0"/>
            </a:endParaRPr>
          </a:p>
          <a:p>
            <a:endParaRPr lang="ru-RU" sz="1200" baseline="0" dirty="0" smtClean="0">
              <a:latin typeface="Calibri" pitchFamily="34" charset="0"/>
            </a:endParaRPr>
          </a:p>
          <a:p>
            <a:endParaRPr lang="ru-RU" sz="1200" dirty="0" smtClean="0">
              <a:latin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800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достижения целей, в частности, переносим производство на ближайшие к пункту отправки пивоварни </a:t>
            </a:r>
            <a:endParaRPr lang="en-US" dirty="0" smtClean="0"/>
          </a:p>
          <a:p>
            <a:r>
              <a:rPr lang="en-US" dirty="0" smtClean="0"/>
              <a:t>Location</a:t>
            </a:r>
            <a:r>
              <a:rPr lang="ru-RU" baseline="0" dirty="0" smtClean="0"/>
              <a:t> – место расположения наших основных конечных потребителей (большей массы)</a:t>
            </a:r>
          </a:p>
          <a:p>
            <a:r>
              <a:rPr lang="en-US" baseline="0" dirty="0" smtClean="0"/>
              <a:t>Allocation</a:t>
            </a:r>
            <a:r>
              <a:rPr lang="ru-RU" baseline="0" dirty="0" smtClean="0"/>
              <a:t> – перенос затрат ближе к месту </a:t>
            </a:r>
            <a:r>
              <a:rPr lang="en-US" baseline="0" dirty="0" smtClean="0"/>
              <a:t>location</a:t>
            </a:r>
            <a:endParaRPr lang="ru-RU" baseline="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1309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Практический пример:</a:t>
            </a:r>
          </a:p>
          <a:p>
            <a:endParaRPr lang="ru-RU" dirty="0" smtClean="0"/>
          </a:p>
          <a:p>
            <a:r>
              <a:rPr lang="en-US" sz="1200" dirty="0" smtClean="0">
                <a:solidFill>
                  <a:srgbClr val="000000"/>
                </a:solidFill>
              </a:rPr>
              <a:t>truck utilization </a:t>
            </a:r>
            <a:endParaRPr lang="ru-RU" sz="1200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Максимальная загрузка транспортного средства согласно его номинальной грузоподъемности и </a:t>
            </a:r>
            <a:r>
              <a:rPr lang="ru-RU" sz="1200" dirty="0" err="1" smtClean="0">
                <a:solidFill>
                  <a:srgbClr val="000000"/>
                </a:solidFill>
              </a:rPr>
              <a:t>палетовместимости</a:t>
            </a:r>
            <a:r>
              <a:rPr lang="ru-RU" sz="1200" dirty="0" smtClean="0">
                <a:solidFill>
                  <a:srgbClr val="000000"/>
                </a:solidFill>
              </a:rPr>
              <a:t> при условии правильно сделанных заказов (отдел по работе с клиентами) 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98-99% загруженность транспорта по весу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Не везем воздух в машине </a:t>
            </a:r>
            <a:endParaRPr lang="ru-RU" sz="1200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Юля: </a:t>
            </a:r>
            <a:r>
              <a:rPr lang="ru-RU" sz="1200" smtClean="0">
                <a:solidFill>
                  <a:srgbClr val="000000"/>
                </a:solidFill>
              </a:rPr>
              <a:t>дать комментарий!</a:t>
            </a:r>
            <a:endParaRPr lang="ru-RU" sz="1200" dirty="0" smtClean="0">
              <a:solidFill>
                <a:srgbClr val="000000"/>
              </a:solidFill>
            </a:endParaRPr>
          </a:p>
          <a:p>
            <a:endParaRPr lang="ru-RU" sz="1200" dirty="0" smtClean="0">
              <a:solidFill>
                <a:srgbClr val="00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359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87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937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4739" y="4356535"/>
            <a:ext cx="4972293" cy="41956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Lucida Sans Unicode" pitchFamily="34" charset="0"/>
                <a:ea typeface="+mn-ea"/>
                <a:cs typeface="+mn-cs"/>
              </a:rPr>
              <a:t>Стремление к качеству: наш бизнес работает только если мы производим отличное пиво, но качество в компании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Lucida Sans Unicode" pitchFamily="34" charset="0"/>
                <a:ea typeface="+mn-ea"/>
                <a:cs typeface="+mn-cs"/>
              </a:rPr>
              <a:t>HEINEKEN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Lucida Sans Unicode" pitchFamily="34" charset="0"/>
                <a:ea typeface="+mn-ea"/>
                <a:cs typeface="+mn-cs"/>
              </a:rPr>
              <a:t>касается не только продукта. Качество важно для всего, что мы делаем, вплоть до, например, социальной деятельности и до весомых инвестицией в развитие наших сотрудников. 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Lucida Sans Unicode" pitchFamily="34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Lucida Sans Unicode" pitchFamily="34" charset="0"/>
                <a:ea typeface="+mn-ea"/>
                <a:cs typeface="+mn-cs"/>
              </a:rPr>
              <a:t>Позитивное отношение к жизни: пиво для на неразрывно связано как с позитивным отношением к жизни, так и опытом социальной деятельности. Мы поддерживаем финансово музыкальные проекты, спорт, искусство и другие коммерческие проекты, так как считаем, что именно такие мероприятия объединяют людей. Мы также стремимся с позитивным настроем транслировать наши ценности в средствах массовой информации, на работе и в свое свадебное время. 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Lucida Sans Unicode" pitchFamily="34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Lucida Sans Unicode" pitchFamily="34" charset="0"/>
                <a:ea typeface="+mn-ea"/>
                <a:cs typeface="+mn-cs"/>
              </a:rPr>
              <a:t>Уважение к людям: уважение к каждому отдельному человеку, обществу в целом и  окружающей среде - залог успеха устойчивого развития бизнеса. Как пивоваренная компания мы поддерживаем политику ответственного употребления алкоголя, как для потребителей, так и для наших сотрудников. Имея предприятия по всему миру, мы стоим на страже корпоративной культуры, которая объединяет региональные различия, а также о бизнес подходе, который уважает нормы локального законодательства.  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Lucida Sans Unicode" pitchFamily="34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Lucida Sans Unicode" pitchFamily="34" charset="0"/>
                <a:ea typeface="+mn-ea"/>
                <a:cs typeface="+mn-cs"/>
              </a:rPr>
              <a:t>Уважение к нашей планете: принимая во внимание, что строгое соблюдение ответственного отношение к сохранению окружающей среды, критично для долгосрочного успеха бизнеса, мы разработали программы, направленные на решение проблемы трех основные проблемные области: вода, производственные отходы, управление потребления энергетических ресурсов.  </a:t>
            </a:r>
            <a:endParaRPr lang="ru-RU" sz="1200" kern="1200" dirty="0">
              <a:solidFill>
                <a:schemeClr val="tx1"/>
              </a:solidFill>
              <a:effectLst/>
              <a:latin typeface="Lucida Sans Unicod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726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28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0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whitefill"/>
          <p:cNvSpPr>
            <a:spLocks noChangeArrowheads="1"/>
          </p:cNvSpPr>
          <p:nvPr userDrawn="1"/>
        </p:nvSpPr>
        <p:spPr bwMode="auto">
          <a:xfrm>
            <a:off x="179388" y="6272212"/>
            <a:ext cx="8964613" cy="5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1813" y="911225"/>
            <a:ext cx="8061325" cy="1085850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ru-RU" noProof="0" smtClean="0"/>
              <a:t>"Зеленая" дистрибуция </a:t>
            </a:r>
            <a:r>
              <a:rPr lang="nl-NL" noProof="0" smtClean="0"/>
              <a:t>HEINEKEN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31813" y="2022475"/>
            <a:ext cx="8061325" cy="839788"/>
          </a:xfrm>
        </p:spPr>
        <p:txBody>
          <a:bodyPr/>
          <a:lstStyle>
            <a:lvl1pPr marL="0" indent="0">
              <a:spcBef>
                <a:spcPct val="0"/>
              </a:spcBef>
              <a:buFont typeface="Lucida Sans Unicode" pitchFamily="34" charset="0"/>
              <a:buNone/>
              <a:defRPr/>
            </a:lvl1pPr>
          </a:lstStyle>
          <a:p>
            <a:pPr lvl="0"/>
            <a:r>
              <a:rPr lang="ru-RU" noProof="0" smtClean="0"/>
              <a:t>экологически безопасные технологии</a:t>
            </a:r>
            <a:endParaRPr lang="en-GB" noProof="0" smtClean="0"/>
          </a:p>
        </p:txBody>
      </p:sp>
      <p:sp>
        <p:nvSpPr>
          <p:cNvPr id="3080" name="legal"/>
          <p:cNvSpPr txBox="1">
            <a:spLocks noChangeArrowheads="1"/>
          </p:cNvSpPr>
          <p:nvPr userDrawn="1"/>
        </p:nvSpPr>
        <p:spPr bwMode="auto">
          <a:xfrm>
            <a:off x="4614863" y="6453187"/>
            <a:ext cx="3981450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r>
              <a:rPr lang="nl-NL" smtClean="0">
                <a:solidFill>
                  <a:srgbClr val="205527"/>
                </a:solidFill>
              </a:rPr>
              <a:t>HEINEKEN Russia</a:t>
            </a:r>
            <a:endParaRPr lang="nl-NL">
              <a:solidFill>
                <a:srgbClr val="205527"/>
              </a:solidFill>
            </a:endParaRPr>
          </a:p>
        </p:txBody>
      </p:sp>
      <p:sp>
        <p:nvSpPr>
          <p:cNvPr id="3081" name="foottext"/>
          <p:cNvSpPr txBox="1">
            <a:spLocks noChangeArrowheads="1"/>
          </p:cNvSpPr>
          <p:nvPr userDrawn="1"/>
        </p:nvSpPr>
        <p:spPr bwMode="auto">
          <a:xfrm>
            <a:off x="347663" y="6453188"/>
            <a:ext cx="6350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nl-NL" smtClean="0">
                <a:solidFill>
                  <a:srgbClr val="205527"/>
                </a:solidFill>
              </a:rPr>
              <a:t>Ekaterina Gurova | 19 </a:t>
            </a:r>
            <a:r>
              <a:rPr lang="ru-RU" smtClean="0">
                <a:solidFill>
                  <a:srgbClr val="205527"/>
                </a:solidFill>
              </a:rPr>
              <a:t>Апрель 2012</a:t>
            </a:r>
            <a:endParaRPr lang="nl-NL">
              <a:solidFill>
                <a:srgbClr val="205527"/>
              </a:solidFill>
            </a:endParaRPr>
          </a:p>
        </p:txBody>
      </p:sp>
      <p:pic>
        <p:nvPicPr>
          <p:cNvPr id="2" name="titlelogo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0" y="111544"/>
            <a:ext cx="1547813" cy="360363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AC3398-72F4-4FFF-A774-8AE159961C5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308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50825"/>
            <a:ext cx="2060575" cy="5967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250825"/>
            <a:ext cx="6032500" cy="5967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AC767F-C71B-413F-B09A-A4ED8974E8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47640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EAC94-8497-4967-8362-12722525EE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6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EF4A0B-2D99-4048-9EB2-29BCBBF35E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20559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33F46B-EC0C-4E9A-962C-CC25B9D0F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8672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2065338"/>
            <a:ext cx="38671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2065338"/>
            <a:ext cx="3868737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D348EC-E2DC-4F89-B299-7F66F9FEBF0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1756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298155-BBAE-4FD6-B670-46D02363BA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86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980C78-CAB7-4617-85D9-9397BA4758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1070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9B6AB1-65C6-41D0-A39D-736087C019F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83610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863CB9-F26D-4263-8B90-BCF1148AC1C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6291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D1785E-B0AB-49B2-8F39-A99D0E22025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52922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250825"/>
            <a:ext cx="82454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065338"/>
            <a:ext cx="7888287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7663" y="6453188"/>
            <a:ext cx="7207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BEAC94-8497-4967-8362-12722525EED8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" name="logo"/>
          <p:cNvPicPr>
            <a:picLocks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800" y="6304214"/>
            <a:ext cx="1547813" cy="3603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Lucida Sans Unicode" pitchFamily="34" charset="0"/>
        </a:defRPr>
      </a:lvl9pPr>
    </p:titleStyle>
    <p:bodyStyle>
      <a:lvl1pPr marL="180975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Lucida Sans Unicode" pitchFamily="34" charset="0"/>
        <a:buChar char="♦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538163" indent="-1778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Lucida Sans Unicode" pitchFamily="34" charset="0"/>
        <a:buChar char="■"/>
        <a:defRPr>
          <a:solidFill>
            <a:srgbClr val="000000"/>
          </a:solidFill>
          <a:latin typeface="+mn-lt"/>
        </a:defRPr>
      </a:lvl2pPr>
      <a:lvl3pPr marL="893763" indent="-176213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Lucida Sans Unicode" pitchFamily="34" charset="0"/>
        <a:buChar char="●"/>
        <a:defRPr>
          <a:solidFill>
            <a:srgbClr val="000000"/>
          </a:solidFill>
          <a:latin typeface="+mn-lt"/>
        </a:defRPr>
      </a:lvl3pPr>
      <a:lvl4pPr marL="1254125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Lucida Sans Unicode" pitchFamily="34" charset="0"/>
        <a:buChar char="■"/>
        <a:defRPr>
          <a:solidFill>
            <a:srgbClr val="000000"/>
          </a:solidFill>
          <a:latin typeface="+mn-lt"/>
        </a:defRPr>
      </a:lvl4pPr>
      <a:lvl5pPr marL="1614488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Lucida Sans Unicode" pitchFamily="34" charset="0"/>
        <a:buChar char="●"/>
        <a:defRPr>
          <a:solidFill>
            <a:srgbClr val="000000"/>
          </a:solidFill>
          <a:latin typeface="+mn-lt"/>
        </a:defRPr>
      </a:lvl5pPr>
      <a:lvl6pPr marL="2071688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Lucida Sans Unicode" pitchFamily="34" charset="0"/>
        <a:buChar char="●"/>
        <a:defRPr>
          <a:solidFill>
            <a:srgbClr val="000000"/>
          </a:solidFill>
          <a:latin typeface="+mn-lt"/>
        </a:defRPr>
      </a:lvl6pPr>
      <a:lvl7pPr marL="2528888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Lucida Sans Unicode" pitchFamily="34" charset="0"/>
        <a:buChar char="●"/>
        <a:defRPr>
          <a:solidFill>
            <a:srgbClr val="000000"/>
          </a:solidFill>
          <a:latin typeface="+mn-lt"/>
        </a:defRPr>
      </a:lvl7pPr>
      <a:lvl8pPr marL="2986088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Lucida Sans Unicode" pitchFamily="34" charset="0"/>
        <a:buChar char="●"/>
        <a:defRPr>
          <a:solidFill>
            <a:srgbClr val="000000"/>
          </a:solidFill>
          <a:latin typeface="+mn-lt"/>
        </a:defRPr>
      </a:lvl8pPr>
      <a:lvl9pPr marL="3443288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Lucida Sans Unicode" pitchFamily="34" charset="0"/>
        <a:buChar char="●"/>
        <a:defRPr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enter-title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 smtClean="0"/>
              <a:t>«ЗЕЛЕНАЯ» ДИСТРИБУЦИЯ HEINEKEN</a:t>
            </a:r>
            <a:endParaRPr lang="ru-RU" dirty="0"/>
          </a:p>
        </p:txBody>
      </p:sp>
      <p:sp>
        <p:nvSpPr>
          <p:cNvPr id="14339" name="subtitle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экологически безопасные технологии</a:t>
            </a:r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416" y="724635"/>
            <a:ext cx="79208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200"/>
                </a:solidFill>
              </a:rPr>
              <a:t>В мае 2012 года планируется запуск команды «Время нахождения грузовиков под загрузкой». </a:t>
            </a:r>
          </a:p>
          <a:p>
            <a:r>
              <a:rPr lang="ru-RU" sz="1400" dirty="0" smtClean="0">
                <a:solidFill>
                  <a:srgbClr val="008200"/>
                </a:solidFill>
              </a:rPr>
              <a:t>В рамках данной команды планируется достичь результатов по снижению  времени загрузки и нахождения транспортных средств на территории предприятия, что позволит с экономить затраты на привлеченный труд , снизить время простоя транспортных средств, увеличить запас времени на доставку готовой продукции клиентам.    </a:t>
            </a:r>
            <a:endParaRPr lang="en-US" sz="1400" dirty="0">
              <a:solidFill>
                <a:srgbClr val="008200"/>
              </a:solidFill>
            </a:endParaRPr>
          </a:p>
        </p:txBody>
      </p:sp>
      <p:pic>
        <p:nvPicPr>
          <p:cNvPr id="19" name="Picture 3" descr="DSC014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6" y="2325073"/>
            <a:ext cx="4419600" cy="385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SC014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595813" cy="35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970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B6AB1-65C6-41D0-A39D-736087C019F0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Rectangle 21"/>
          <p:cNvSpPr>
            <a:spLocks/>
          </p:cNvSpPr>
          <p:nvPr/>
        </p:nvSpPr>
        <p:spPr bwMode="auto">
          <a:xfrm>
            <a:off x="0" y="5300663"/>
            <a:ext cx="9144000" cy="155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Picture 15" descr="tab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5"/>
          <a:stretch>
            <a:fillRect/>
          </a:stretch>
        </p:blipFill>
        <p:spPr bwMode="auto">
          <a:xfrm>
            <a:off x="-1588" y="898525"/>
            <a:ext cx="9290051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4159250" y="1390650"/>
            <a:ext cx="12858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100" b="1" i="1" dirty="0">
                <a:solidFill>
                  <a:srgbClr val="FFC000"/>
                </a:solidFill>
                <a:cs typeface="Arial" pitchFamily="34" charset="0"/>
              </a:rPr>
              <a:t>Варим пиво – создаем будущее!</a:t>
            </a:r>
            <a:r>
              <a:rPr lang="en-GB" sz="1100" b="1" i="1" dirty="0">
                <a:solidFill>
                  <a:srgbClr val="FFC000"/>
                </a:solidFill>
                <a:latin typeface="Heineken Sans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30"/>
          <p:cNvSpPr txBox="1">
            <a:spLocks noChangeArrowheads="1"/>
          </p:cNvSpPr>
          <p:nvPr/>
        </p:nvSpPr>
        <p:spPr bwMode="auto">
          <a:xfrm>
            <a:off x="3749675" y="2132856"/>
            <a:ext cx="20716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100" b="1" dirty="0">
                <a:solidFill>
                  <a:srgbClr val="FFC000"/>
                </a:solidFill>
                <a:cs typeface="Arial" pitchFamily="34" charset="0"/>
              </a:rPr>
              <a:t>Самый «зеленый» производитель пива </a:t>
            </a:r>
          </a:p>
          <a:p>
            <a:pPr algn="ctr" eaLnBrk="1" hangingPunct="1"/>
            <a:r>
              <a:rPr lang="ru-RU" sz="1100" b="1" dirty="0">
                <a:solidFill>
                  <a:srgbClr val="FFC000"/>
                </a:solidFill>
                <a:cs typeface="Arial" pitchFamily="34" charset="0"/>
              </a:rPr>
              <a:t> в мире</a:t>
            </a:r>
            <a:r>
              <a:rPr lang="en-GB" sz="1100" b="1" dirty="0">
                <a:solidFill>
                  <a:srgbClr val="FFC000"/>
                </a:solidFill>
                <a:latin typeface="Heineken Sans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2606675" y="3078163"/>
            <a:ext cx="2000250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</a:pPr>
            <a:r>
              <a:rPr lang="ru-RU" sz="1000" dirty="0" smtClean="0">
                <a:solidFill>
                  <a:srgbClr val="FFC000"/>
                </a:solidFill>
                <a:cs typeface="Arial" pitchFamily="34" charset="0"/>
              </a:rPr>
              <a:t>Снижать</a:t>
            </a:r>
            <a:endParaRPr lang="en-GB" sz="800" i="1" dirty="0">
              <a:solidFill>
                <a:srgbClr val="FFC000"/>
              </a:solidFill>
              <a:cs typeface="Arial" pitchFamily="34" charset="0"/>
            </a:endParaRPr>
          </a:p>
          <a:p>
            <a:pPr algn="ctr" eaLnBrk="1" hangingPunct="1">
              <a:spcBef>
                <a:spcPts val="300"/>
              </a:spcBef>
            </a:pPr>
            <a:r>
              <a:rPr lang="ru-RU" sz="800" dirty="0">
                <a:solidFill>
                  <a:prstClr val="white"/>
                </a:solidFill>
                <a:cs typeface="Arial" pitchFamily="34" charset="0"/>
              </a:rPr>
              <a:t>уровень </a:t>
            </a:r>
            <a:r>
              <a:rPr lang="ru-RU" sz="800" dirty="0" smtClean="0">
                <a:solidFill>
                  <a:prstClr val="white"/>
                </a:solidFill>
                <a:cs typeface="Arial" pitchFamily="34" charset="0"/>
              </a:rPr>
              <a:t>негативных</a:t>
            </a:r>
          </a:p>
          <a:p>
            <a:pPr algn="ctr" eaLnBrk="1" hangingPunct="1">
              <a:spcBef>
                <a:spcPts val="300"/>
              </a:spcBef>
            </a:pPr>
            <a:r>
              <a:rPr lang="ru-RU" sz="8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ru-RU" sz="800" dirty="0">
                <a:solidFill>
                  <a:prstClr val="white"/>
                </a:solidFill>
                <a:cs typeface="Arial" pitchFamily="34" charset="0"/>
              </a:rPr>
              <a:t>последствий </a:t>
            </a:r>
            <a:r>
              <a:rPr lang="ru-RU" sz="8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</a:p>
          <a:p>
            <a:pPr algn="ctr" eaLnBrk="1" hangingPunct="1">
              <a:spcBef>
                <a:spcPts val="300"/>
              </a:spcBef>
            </a:pPr>
            <a:r>
              <a:rPr lang="ru-RU" sz="800" dirty="0" smtClean="0">
                <a:solidFill>
                  <a:prstClr val="white"/>
                </a:solidFill>
                <a:cs typeface="Arial" pitchFamily="34" charset="0"/>
              </a:rPr>
              <a:t>деятельности </a:t>
            </a:r>
          </a:p>
          <a:p>
            <a:pPr algn="ctr" eaLnBrk="1" hangingPunct="1">
              <a:spcBef>
                <a:spcPts val="300"/>
              </a:spcBef>
            </a:pPr>
            <a:r>
              <a:rPr lang="ru-RU" sz="800" dirty="0" smtClean="0">
                <a:solidFill>
                  <a:prstClr val="white"/>
                </a:solidFill>
                <a:cs typeface="Arial" pitchFamily="34" charset="0"/>
              </a:rPr>
              <a:t>компании </a:t>
            </a:r>
            <a:r>
              <a:rPr lang="ru-RU" sz="800" dirty="0">
                <a:solidFill>
                  <a:prstClr val="white"/>
                </a:solidFill>
                <a:cs typeface="Arial" pitchFamily="34" charset="0"/>
              </a:rPr>
              <a:t>для </a:t>
            </a:r>
            <a:endParaRPr lang="ru-RU" sz="800" dirty="0" smtClean="0">
              <a:solidFill>
                <a:prstClr val="white"/>
              </a:solidFill>
              <a:cs typeface="Arial" pitchFamily="34" charset="0"/>
            </a:endParaRPr>
          </a:p>
          <a:p>
            <a:pPr algn="ctr" eaLnBrk="1" hangingPunct="1">
              <a:spcBef>
                <a:spcPts val="300"/>
              </a:spcBef>
            </a:pPr>
            <a:r>
              <a:rPr lang="ru-RU" sz="800" dirty="0" smtClean="0">
                <a:solidFill>
                  <a:prstClr val="white"/>
                </a:solidFill>
                <a:cs typeface="Arial" pitchFamily="34" charset="0"/>
              </a:rPr>
              <a:t>окружающей </a:t>
            </a:r>
            <a:r>
              <a:rPr lang="ru-RU" sz="800" dirty="0">
                <a:solidFill>
                  <a:prstClr val="white"/>
                </a:solidFill>
                <a:cs typeface="Arial" pitchFamily="34" charset="0"/>
              </a:rPr>
              <a:t>среды</a:t>
            </a:r>
            <a:endParaRPr lang="en-GB" sz="8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3821113" y="3078163"/>
            <a:ext cx="20002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</a:pPr>
            <a:r>
              <a:rPr lang="ru-RU" sz="1000" dirty="0" smtClean="0">
                <a:solidFill>
                  <a:srgbClr val="FFC000"/>
                </a:solidFill>
                <a:cs typeface="Arial" pitchFamily="34" charset="0"/>
              </a:rPr>
              <a:t>Улучшать</a:t>
            </a:r>
            <a:endParaRPr lang="ru-RU" sz="800" i="1" dirty="0">
              <a:solidFill>
                <a:srgbClr val="FFC000"/>
              </a:solidFill>
              <a:cs typeface="Arial" pitchFamily="34" charset="0"/>
            </a:endParaRPr>
          </a:p>
          <a:p>
            <a:pPr algn="ctr" eaLnBrk="1" hangingPunct="1">
              <a:spcBef>
                <a:spcPts val="300"/>
              </a:spcBef>
            </a:pPr>
            <a:r>
              <a:rPr lang="ru-RU" sz="800" dirty="0">
                <a:solidFill>
                  <a:prstClr val="white"/>
                </a:solidFill>
                <a:cs typeface="Arial" pitchFamily="34" charset="0"/>
              </a:rPr>
              <a:t>условия работы </a:t>
            </a:r>
            <a:endParaRPr lang="ru-RU" sz="800" dirty="0" smtClean="0">
              <a:solidFill>
                <a:prstClr val="white"/>
              </a:solidFill>
              <a:cs typeface="Arial" pitchFamily="34" charset="0"/>
            </a:endParaRPr>
          </a:p>
          <a:p>
            <a:pPr algn="ctr" eaLnBrk="1" hangingPunct="1">
              <a:spcBef>
                <a:spcPts val="300"/>
              </a:spcBef>
            </a:pPr>
            <a:r>
              <a:rPr lang="ru-RU" sz="800" dirty="0" smtClean="0">
                <a:solidFill>
                  <a:prstClr val="white"/>
                </a:solidFill>
                <a:cs typeface="Arial" pitchFamily="34" charset="0"/>
              </a:rPr>
              <a:t>и </a:t>
            </a:r>
            <a:r>
              <a:rPr lang="ru-RU" sz="8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ru-RU" sz="800" dirty="0" smtClean="0">
                <a:solidFill>
                  <a:prstClr val="white"/>
                </a:solidFill>
                <a:cs typeface="Arial" pitchFamily="34" charset="0"/>
              </a:rPr>
              <a:t>жизнедеятельности</a:t>
            </a:r>
          </a:p>
          <a:p>
            <a:pPr algn="ctr" eaLnBrk="1" hangingPunct="1">
              <a:spcBef>
                <a:spcPts val="300"/>
              </a:spcBef>
            </a:pPr>
            <a:r>
              <a:rPr lang="ru-RU" sz="800" dirty="0">
                <a:solidFill>
                  <a:prstClr val="white"/>
                </a:solidFill>
                <a:cs typeface="Arial" pitchFamily="34" charset="0"/>
              </a:rPr>
              <a:t>с</a:t>
            </a:r>
            <a:r>
              <a:rPr lang="ru-RU" sz="800" dirty="0" smtClean="0">
                <a:solidFill>
                  <a:prstClr val="white"/>
                </a:solidFill>
                <a:cs typeface="Arial" pitchFamily="34" charset="0"/>
              </a:rPr>
              <a:t>отрудников </a:t>
            </a:r>
          </a:p>
          <a:p>
            <a:pPr algn="ctr" eaLnBrk="1" hangingPunct="1">
              <a:spcBef>
                <a:spcPts val="300"/>
              </a:spcBef>
            </a:pPr>
            <a:r>
              <a:rPr lang="ru-RU" sz="800" dirty="0" smtClean="0">
                <a:solidFill>
                  <a:prstClr val="white"/>
                </a:solidFill>
                <a:cs typeface="Arial" pitchFamily="34" charset="0"/>
              </a:rPr>
              <a:t>и общества</a:t>
            </a:r>
            <a:endParaRPr lang="en-GB" sz="8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5321300" y="3078163"/>
            <a:ext cx="1285875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</a:pPr>
            <a:r>
              <a:rPr lang="ru-RU" sz="1000" dirty="0" smtClean="0">
                <a:solidFill>
                  <a:srgbClr val="FFC000"/>
                </a:solidFill>
                <a:cs typeface="Arial" pitchFamily="34" charset="0"/>
              </a:rPr>
              <a:t>Укреплять</a:t>
            </a:r>
            <a:endParaRPr lang="en-GB" sz="800" i="1" dirty="0">
              <a:solidFill>
                <a:srgbClr val="FFC000"/>
              </a:solidFill>
              <a:cs typeface="Arial" pitchFamily="34" charset="0"/>
            </a:endParaRPr>
          </a:p>
          <a:p>
            <a:pPr algn="ctr" eaLnBrk="1" hangingPunct="1">
              <a:spcBef>
                <a:spcPts val="300"/>
              </a:spcBef>
            </a:pPr>
            <a:r>
              <a:rPr lang="ru-RU" sz="800" dirty="0">
                <a:solidFill>
                  <a:prstClr val="white"/>
                </a:solidFill>
                <a:cs typeface="Arial" pitchFamily="34" charset="0"/>
              </a:rPr>
              <a:t>положительную роль пива в обществе</a:t>
            </a:r>
            <a:endParaRPr lang="en-GB" sz="8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2024063" y="4719638"/>
            <a:ext cx="958850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</a:pPr>
            <a:r>
              <a:rPr lang="ru-RU" sz="800" dirty="0" smtClean="0">
                <a:solidFill>
                  <a:prstClr val="white"/>
                </a:solidFill>
                <a:cs typeface="Arial" pitchFamily="34" charset="0"/>
              </a:rPr>
              <a:t>Зеленый</a:t>
            </a:r>
          </a:p>
          <a:p>
            <a:pPr algn="ctr" eaLnBrk="1" hangingPunct="1">
              <a:spcBef>
                <a:spcPts val="300"/>
              </a:spcBef>
            </a:pPr>
            <a:r>
              <a:rPr lang="ru-RU" sz="800" dirty="0" smtClean="0">
                <a:solidFill>
                  <a:prstClr val="white"/>
                </a:solidFill>
                <a:cs typeface="Arial" pitchFamily="34" charset="0"/>
              </a:rPr>
              <a:t>пивовар</a:t>
            </a:r>
            <a:endParaRPr lang="en-GB" sz="8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TextBox 37"/>
          <p:cNvSpPr txBox="1">
            <a:spLocks noChangeArrowheads="1"/>
          </p:cNvSpPr>
          <p:nvPr/>
        </p:nvSpPr>
        <p:spPr bwMode="auto">
          <a:xfrm>
            <a:off x="2982913" y="4729163"/>
            <a:ext cx="857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</a:pPr>
            <a:r>
              <a:rPr lang="ru-RU" sz="800">
                <a:solidFill>
                  <a:prstClr val="white"/>
                </a:solidFill>
                <a:cs typeface="Arial" pitchFamily="34" charset="0"/>
              </a:rPr>
              <a:t>Зеленая </a:t>
            </a:r>
          </a:p>
          <a:p>
            <a:pPr algn="ctr" eaLnBrk="1" hangingPunct="1">
              <a:spcBef>
                <a:spcPts val="300"/>
              </a:spcBef>
            </a:pPr>
            <a:r>
              <a:rPr lang="ru-RU" sz="800">
                <a:solidFill>
                  <a:prstClr val="white"/>
                </a:solidFill>
                <a:cs typeface="Arial" pitchFamily="34" charset="0"/>
              </a:rPr>
              <a:t>коммерция</a:t>
            </a:r>
            <a:endParaRPr lang="en-GB" sz="8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TextBox 38"/>
          <p:cNvSpPr txBox="1">
            <a:spLocks noChangeArrowheads="1"/>
          </p:cNvSpPr>
          <p:nvPr/>
        </p:nvSpPr>
        <p:spPr bwMode="auto">
          <a:xfrm>
            <a:off x="3840163" y="4729163"/>
            <a:ext cx="981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</a:pPr>
            <a:r>
              <a:rPr lang="ru-RU" sz="800">
                <a:solidFill>
                  <a:prstClr val="white"/>
                </a:solidFill>
                <a:cs typeface="Arial" pitchFamily="34" charset="0"/>
              </a:rPr>
              <a:t>Вовлечение сотрудников</a:t>
            </a:r>
            <a:endParaRPr lang="en-GB" sz="8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5661025" y="4729163"/>
            <a:ext cx="10715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</a:pPr>
            <a:r>
              <a:rPr lang="ru-RU" sz="800" dirty="0">
                <a:solidFill>
                  <a:prstClr val="white"/>
                </a:solidFill>
                <a:cs typeface="Arial" pitchFamily="34" charset="0"/>
              </a:rPr>
              <a:t>Ответственное </a:t>
            </a:r>
            <a:r>
              <a:rPr lang="ru-RU" sz="800" dirty="0" smtClean="0">
                <a:solidFill>
                  <a:prstClr val="white"/>
                </a:solidFill>
                <a:cs typeface="Arial" pitchFamily="34" charset="0"/>
              </a:rPr>
              <a:t>употребление</a:t>
            </a:r>
            <a:endParaRPr lang="ru-RU" sz="8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TextBox 40"/>
          <p:cNvSpPr txBox="1">
            <a:spLocks noChangeArrowheads="1"/>
          </p:cNvSpPr>
          <p:nvPr/>
        </p:nvSpPr>
        <p:spPr bwMode="auto">
          <a:xfrm>
            <a:off x="4765675" y="4729163"/>
            <a:ext cx="1000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</a:pPr>
            <a:r>
              <a:rPr lang="ru-RU" sz="800" dirty="0" smtClean="0">
                <a:solidFill>
                  <a:prstClr val="white"/>
                </a:solidFill>
                <a:cs typeface="Arial" pitchFamily="34" charset="0"/>
              </a:rPr>
              <a:t>Забота о людях и окружающей среде</a:t>
            </a:r>
            <a:endParaRPr lang="en-GB" sz="8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TextBox 41"/>
          <p:cNvSpPr txBox="1">
            <a:spLocks noChangeArrowheads="1"/>
          </p:cNvSpPr>
          <p:nvPr/>
        </p:nvSpPr>
        <p:spPr bwMode="auto">
          <a:xfrm>
            <a:off x="6554788" y="4729163"/>
            <a:ext cx="10255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</a:pPr>
            <a:r>
              <a:rPr lang="ru-RU" sz="800" dirty="0" smtClean="0">
                <a:solidFill>
                  <a:prstClr val="white"/>
                </a:solidFill>
                <a:cs typeface="Arial" pitchFamily="34" charset="0"/>
              </a:rPr>
              <a:t>Стратегические партнерства</a:t>
            </a:r>
            <a:endParaRPr lang="en-GB" sz="8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TextBox 42"/>
          <p:cNvSpPr txBox="1">
            <a:spLocks noChangeArrowheads="1"/>
          </p:cNvSpPr>
          <p:nvPr/>
        </p:nvSpPr>
        <p:spPr bwMode="auto">
          <a:xfrm>
            <a:off x="1979141" y="5516563"/>
            <a:ext cx="53285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000" dirty="0">
                <a:solidFill>
                  <a:srgbClr val="FFC000"/>
                </a:solidFill>
                <a:cs typeface="Arial" pitchFamily="34" charset="0"/>
              </a:rPr>
              <a:t>В</a:t>
            </a:r>
            <a:r>
              <a:rPr lang="ru-RU" sz="1000" dirty="0" smtClean="0">
                <a:solidFill>
                  <a:srgbClr val="FFC000"/>
                </a:solidFill>
                <a:cs typeface="Arial" pitchFamily="34" charset="0"/>
              </a:rPr>
              <a:t>ысокий </a:t>
            </a:r>
            <a:r>
              <a:rPr lang="ru-RU" sz="1000" dirty="0">
                <a:solidFill>
                  <a:srgbClr val="FFC000"/>
                </a:solidFill>
                <a:cs typeface="Arial" pitchFamily="34" charset="0"/>
              </a:rPr>
              <a:t>уровень контроля исполнения с помощью внутреннего и внешнего аудита; </a:t>
            </a:r>
            <a:r>
              <a:rPr lang="ru-RU" sz="1000" dirty="0" smtClean="0">
                <a:solidFill>
                  <a:srgbClr val="FFC000"/>
                </a:solidFill>
                <a:cs typeface="Arial" pitchFamily="34" charset="0"/>
              </a:rPr>
              <a:t>прозрачная </a:t>
            </a:r>
            <a:r>
              <a:rPr lang="ru-RU" sz="1000" dirty="0">
                <a:solidFill>
                  <a:srgbClr val="FFC000"/>
                </a:solidFill>
                <a:cs typeface="Arial" pitchFamily="34" charset="0"/>
              </a:rPr>
              <a:t>отчетность; </a:t>
            </a:r>
            <a:r>
              <a:rPr lang="ru-RU" sz="1000" dirty="0" smtClean="0">
                <a:solidFill>
                  <a:srgbClr val="FFC000"/>
                </a:solidFill>
                <a:cs typeface="Arial" pitchFamily="34" charset="0"/>
              </a:rPr>
              <a:t>внедрение </a:t>
            </a:r>
            <a:r>
              <a:rPr lang="ru-RU" sz="1000" dirty="0">
                <a:solidFill>
                  <a:srgbClr val="FFC000"/>
                </a:solidFill>
                <a:cs typeface="Arial" pitchFamily="34" charset="0"/>
              </a:rPr>
              <a:t>обновленного  «Кодекса поставщика»;  </a:t>
            </a:r>
            <a:r>
              <a:rPr lang="ru-RU" sz="1000" dirty="0" smtClean="0">
                <a:solidFill>
                  <a:srgbClr val="FFC000"/>
                </a:solidFill>
                <a:cs typeface="Arial" pitchFamily="34" charset="0"/>
              </a:rPr>
              <a:t>налаживание </a:t>
            </a:r>
            <a:r>
              <a:rPr lang="ru-RU" sz="1000" dirty="0">
                <a:solidFill>
                  <a:srgbClr val="FFC000"/>
                </a:solidFill>
                <a:cs typeface="Arial" pitchFamily="34" charset="0"/>
              </a:rPr>
              <a:t>эффективного диалога с обществом.</a:t>
            </a:r>
          </a:p>
        </p:txBody>
      </p:sp>
      <p:sp>
        <p:nvSpPr>
          <p:cNvPr id="17" name="Down Arrow 16"/>
          <p:cNvSpPr/>
          <p:nvPr/>
        </p:nvSpPr>
        <p:spPr bwMode="auto">
          <a:xfrm>
            <a:off x="6241612" y="1852487"/>
            <a:ext cx="249376" cy="880533"/>
          </a:xfrm>
          <a:prstGeom prst="downArrow">
            <a:avLst/>
          </a:prstGeom>
          <a:solidFill>
            <a:srgbClr val="9933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lIns="0" tIns="0" rIns="0" bIns="0" anchor="ctr"/>
          <a:lstStyle/>
          <a:p>
            <a:pPr eaLnBrk="0" hangingPunct="0">
              <a:defRPr/>
            </a:pPr>
            <a:endParaRPr lang="en-GB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876256" y="1733159"/>
            <a:ext cx="2267743" cy="111918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marL="86469" indent="-86469" defTabSz="246105" eaLnBrk="0" hangingPunct="0">
              <a:buSzPct val="70000"/>
              <a:defRPr/>
            </a:pPr>
            <a:r>
              <a:rPr lang="en-GB" sz="1500" b="1" kern="0" dirty="0">
                <a:solidFill>
                  <a:prstClr val="black"/>
                </a:solidFill>
                <a:cs typeface="Arial" pitchFamily="34" charset="0"/>
              </a:rPr>
              <a:t>SAM Dow Jones</a:t>
            </a:r>
            <a:endParaRPr lang="en-GB" sz="1600" b="1" kern="0" dirty="0">
              <a:solidFill>
                <a:prstClr val="black"/>
              </a:solidFill>
              <a:cs typeface="Arial" pitchFamily="34" charset="0"/>
            </a:endParaRPr>
          </a:p>
          <a:p>
            <a:pPr defTabSz="246105" eaLnBrk="0" hangingPunct="0">
              <a:buSzPct val="70000"/>
              <a:defRPr/>
            </a:pPr>
            <a:r>
              <a:rPr lang="ru-RU" sz="1500" i="1" kern="0" dirty="0" smtClean="0">
                <a:solidFill>
                  <a:prstClr val="black"/>
                </a:solidFill>
                <a:cs typeface="Arial" pitchFamily="34" charset="0"/>
              </a:rPr>
              <a:t>индекс по устойчивому развитию</a:t>
            </a:r>
            <a:r>
              <a:rPr lang="ru-RU" sz="1500" kern="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2759" y="1409993"/>
            <a:ext cx="1901304" cy="307777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программа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950" y="4309585"/>
            <a:ext cx="1881191" cy="738664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sz="1400" dirty="0"/>
              <a:t>6 стратегических </a:t>
            </a:r>
          </a:p>
          <a:p>
            <a:r>
              <a:rPr lang="ru-RU" sz="1400" dirty="0"/>
              <a:t>направлений: </a:t>
            </a:r>
          </a:p>
          <a:p>
            <a:r>
              <a:rPr lang="ru-RU" sz="1400" dirty="0"/>
              <a:t>24 программы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2873" y="2109772"/>
            <a:ext cx="1881191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sz="1400" dirty="0"/>
              <a:t>долгосрочная цель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9260" y="3208968"/>
            <a:ext cx="1904804" cy="738664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sz="1400" dirty="0"/>
              <a:t>3  стратегических приоритета</a:t>
            </a:r>
          </a:p>
          <a:p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669370" y="809300"/>
            <a:ext cx="1000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2010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50551" y="809300"/>
            <a:ext cx="1000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2020</a:t>
            </a:r>
            <a:endParaRPr lang="en-US" sz="2000" b="1" dirty="0"/>
          </a:p>
        </p:txBody>
      </p:sp>
      <p:sp>
        <p:nvSpPr>
          <p:cNvPr id="25" name="title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8775" y="250825"/>
            <a:ext cx="8245475" cy="40163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r>
              <a:rPr lang="en-US" sz="1800" dirty="0" smtClean="0"/>
              <a:t>Brewing a Better Future (</a:t>
            </a:r>
            <a:r>
              <a:rPr lang="ru-RU" sz="1800" dirty="0" smtClean="0"/>
              <a:t>Варим пиво – создаем будущее)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69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573265" cy="401638"/>
          </a:xfrm>
        </p:spPr>
        <p:txBody>
          <a:bodyPr/>
          <a:lstStyle/>
          <a:p>
            <a:pPr algn="l"/>
            <a:r>
              <a:rPr lang="ru-RU" sz="2400" dirty="0" smtClean="0"/>
              <a:t>24 программы</a:t>
            </a:r>
            <a:endParaRPr lang="en-US" sz="2400" dirty="0"/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7742829" y="2870702"/>
            <a:ext cx="1367585" cy="938719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Партнерства  с неправительственными и сторонними организациями </a:t>
            </a:r>
            <a:endParaRPr lang="en-GB" dirty="0"/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7776415" y="1815104"/>
            <a:ext cx="1333999" cy="938719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Партнерства с участниками отрасли и органами власти</a:t>
            </a:r>
            <a:endParaRPr lang="en-GB" dirty="0"/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691470" y="4861961"/>
            <a:ext cx="1285875" cy="430887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«Зеленая» активация</a:t>
            </a:r>
            <a:endParaRPr lang="en-GB" dirty="0"/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6245118" y="5171898"/>
            <a:ext cx="1440669" cy="600164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Ответственная коммерческая коммуникация</a:t>
            </a:r>
            <a:endParaRPr lang="en-GB" dirty="0"/>
          </a:p>
        </p:txBody>
      </p:sp>
      <p:sp>
        <p:nvSpPr>
          <p:cNvPr id="9" name="TextBox 29"/>
          <p:cNvSpPr txBox="1">
            <a:spLocks noChangeArrowheads="1"/>
          </p:cNvSpPr>
          <p:nvPr/>
        </p:nvSpPr>
        <p:spPr bwMode="auto">
          <a:xfrm>
            <a:off x="6342566" y="4707313"/>
            <a:ext cx="1285875" cy="261610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 err="1"/>
              <a:t>Cool@Work</a:t>
            </a:r>
            <a:endParaRPr lang="en-GB" dirty="0"/>
          </a:p>
        </p:txBody>
      </p:sp>
      <p:sp>
        <p:nvSpPr>
          <p:cNvPr id="10" name="TextBox 29"/>
          <p:cNvSpPr txBox="1">
            <a:spLocks noChangeArrowheads="1"/>
          </p:cNvSpPr>
          <p:nvPr/>
        </p:nvSpPr>
        <p:spPr bwMode="auto">
          <a:xfrm>
            <a:off x="6228181" y="3917331"/>
            <a:ext cx="1514647" cy="600164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Образовательные программы для </a:t>
            </a:r>
            <a:r>
              <a:rPr lang="en-US" dirty="0" err="1" smtClean="0"/>
              <a:t>Horeca</a:t>
            </a:r>
            <a:r>
              <a:rPr lang="en-US" dirty="0" smtClean="0"/>
              <a:t> </a:t>
            </a:r>
            <a:r>
              <a:rPr lang="ru-RU" dirty="0" smtClean="0"/>
              <a:t> и розницы</a:t>
            </a:r>
            <a:endParaRPr lang="en-GB" dirty="0"/>
          </a:p>
        </p:txBody>
      </p: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6173619" y="1815105"/>
            <a:ext cx="1512168" cy="938719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Продвижение принципов ответственного употребления через </a:t>
            </a:r>
            <a:r>
              <a:rPr lang="en-US" dirty="0" smtClean="0"/>
              <a:t>Heineken</a:t>
            </a:r>
            <a:r>
              <a:rPr lang="en-US" dirty="0">
                <a:sym typeface="Symbol"/>
              </a:rPr>
              <a:t></a:t>
            </a:r>
            <a:endParaRPr lang="en-GB" dirty="0"/>
          </a:p>
        </p:txBody>
      </p: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4661146" y="3797445"/>
            <a:ext cx="1450650" cy="769441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Оценка экономического и социального воздействия</a:t>
            </a:r>
            <a:endParaRPr lang="en-GB" dirty="0"/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4523783" y="3351034"/>
            <a:ext cx="1560386" cy="261610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Здравоохранение</a:t>
            </a:r>
            <a:endParaRPr lang="en-GB" dirty="0"/>
          </a:p>
        </p:txBody>
      </p:sp>
      <p:sp>
        <p:nvSpPr>
          <p:cNvPr id="15" name="TextBox 29"/>
          <p:cNvSpPr txBox="1">
            <a:spLocks noChangeArrowheads="1"/>
          </p:cNvSpPr>
          <p:nvPr/>
        </p:nvSpPr>
        <p:spPr bwMode="auto">
          <a:xfrm>
            <a:off x="4641699" y="2584545"/>
            <a:ext cx="1405679" cy="600164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Корпоративные социальные инвестиции </a:t>
            </a:r>
            <a:endParaRPr lang="en-GB" dirty="0"/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4703266" y="1815105"/>
            <a:ext cx="1285875" cy="600164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Устойчивое развитие рынка сырья</a:t>
            </a:r>
            <a:endParaRPr lang="en-GB" dirty="0"/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3059833" y="3837410"/>
            <a:ext cx="1512168" cy="769441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Вовлечение сотрудников в образовательные программы</a:t>
            </a:r>
            <a:endParaRPr lang="en-GB" dirty="0"/>
          </a:p>
        </p:txBody>
      </p:sp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3059833" y="3406523"/>
            <a:ext cx="1285875" cy="261610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Деловая этика</a:t>
            </a:r>
            <a:endParaRPr lang="en-GB" dirty="0"/>
          </a:p>
        </p:txBody>
      </p:sp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3059833" y="2609560"/>
            <a:ext cx="1285875" cy="600164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Соблюдение прав сотрудников</a:t>
            </a:r>
            <a:endParaRPr lang="en-GB" dirty="0"/>
          </a:p>
        </p:txBody>
      </p:sp>
      <p:sp>
        <p:nvSpPr>
          <p:cNvPr id="20" name="TextBox 29"/>
          <p:cNvSpPr txBox="1">
            <a:spLocks noChangeArrowheads="1"/>
          </p:cNvSpPr>
          <p:nvPr/>
        </p:nvSpPr>
        <p:spPr bwMode="auto">
          <a:xfrm>
            <a:off x="3059833" y="1815105"/>
            <a:ext cx="1285875" cy="600164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Безопасность труда и охрана здоровья</a:t>
            </a:r>
            <a:endParaRPr lang="en-GB" dirty="0"/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1691469" y="4276295"/>
            <a:ext cx="1285875" cy="430887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«Зеленая» дистрибуция</a:t>
            </a:r>
            <a:endParaRPr lang="en-GB" dirty="0"/>
          </a:p>
        </p:txBody>
      </p:sp>
      <p:sp>
        <p:nvSpPr>
          <p:cNvPr id="22" name="TextBox 29"/>
          <p:cNvSpPr txBox="1">
            <a:spLocks noChangeArrowheads="1"/>
          </p:cNvSpPr>
          <p:nvPr/>
        </p:nvSpPr>
        <p:spPr bwMode="auto">
          <a:xfrm>
            <a:off x="1691472" y="3537328"/>
            <a:ext cx="1285875" cy="600164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«Зеленые» охлаждающие системы</a:t>
            </a:r>
            <a:endParaRPr lang="en-GB" dirty="0"/>
          </a:p>
        </p:txBody>
      </p:sp>
      <p:sp>
        <p:nvSpPr>
          <p:cNvPr id="23" name="TextBox 29"/>
          <p:cNvSpPr txBox="1">
            <a:spLocks noChangeArrowheads="1"/>
          </p:cNvSpPr>
          <p:nvPr/>
        </p:nvSpPr>
        <p:spPr bwMode="auto">
          <a:xfrm>
            <a:off x="1691678" y="2750870"/>
            <a:ext cx="1285875" cy="600164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«Зеленая» упаковка и инновации</a:t>
            </a:r>
            <a:endParaRPr lang="en-GB" dirty="0"/>
          </a:p>
        </p:txBody>
      </p:sp>
      <p:sp>
        <p:nvSpPr>
          <p:cNvPr id="24" name="TextBox 29"/>
          <p:cNvSpPr txBox="1">
            <a:spLocks noChangeArrowheads="1"/>
          </p:cNvSpPr>
          <p:nvPr/>
        </p:nvSpPr>
        <p:spPr bwMode="auto">
          <a:xfrm>
            <a:off x="1691679" y="1815105"/>
            <a:ext cx="1285875" cy="769441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Базовая модель учета «углеродного следа»</a:t>
            </a:r>
            <a:endParaRPr lang="en-GB" dirty="0"/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123127" y="4108405"/>
            <a:ext cx="1285875" cy="769441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Рациональное управление водными ресурсами</a:t>
            </a:r>
            <a:endParaRPr lang="en-GB" dirty="0"/>
          </a:p>
        </p:txBody>
      </p:sp>
      <p:sp>
        <p:nvSpPr>
          <p:cNvPr id="26" name="TextBox 29"/>
          <p:cNvSpPr txBox="1">
            <a:spLocks noChangeArrowheads="1"/>
          </p:cNvSpPr>
          <p:nvPr/>
        </p:nvSpPr>
        <p:spPr bwMode="auto">
          <a:xfrm>
            <a:off x="123127" y="3325736"/>
            <a:ext cx="1424537" cy="600164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Возобновляемые источники энергии</a:t>
            </a:r>
            <a:endParaRPr lang="en-GB" dirty="0"/>
          </a:p>
        </p:txBody>
      </p:sp>
      <p:sp>
        <p:nvSpPr>
          <p:cNvPr id="27" name="TextBox 29"/>
          <p:cNvSpPr txBox="1">
            <a:spLocks noChangeArrowheads="1"/>
          </p:cNvSpPr>
          <p:nvPr/>
        </p:nvSpPr>
        <p:spPr bwMode="auto">
          <a:xfrm>
            <a:off x="91878" y="2609560"/>
            <a:ext cx="1527794" cy="600164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Экологически сбалансированное строительство</a:t>
            </a:r>
            <a:endParaRPr lang="en-GB" dirty="0"/>
          </a:p>
        </p:txBody>
      </p: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107554" y="1794218"/>
            <a:ext cx="1285875" cy="600164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Устойчивое развитие производства</a:t>
            </a:r>
            <a:endParaRPr lang="en-GB" dirty="0"/>
          </a:p>
        </p:txBody>
      </p:sp>
      <p:sp>
        <p:nvSpPr>
          <p:cNvPr id="29" name="TextBox 29"/>
          <p:cNvSpPr txBox="1">
            <a:spLocks noChangeArrowheads="1"/>
          </p:cNvSpPr>
          <p:nvPr/>
        </p:nvSpPr>
        <p:spPr bwMode="auto">
          <a:xfrm>
            <a:off x="7824539" y="1052413"/>
            <a:ext cx="1285875" cy="430887"/>
          </a:xfrm>
          <a:prstGeom prst="rect">
            <a:avLst/>
          </a:prstGeom>
          <a:solidFill>
            <a:srgbClr val="205527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i="0" dirty="0" smtClean="0"/>
              <a:t>Стратегические партнерства</a:t>
            </a:r>
            <a:endParaRPr lang="en-GB" i="0" dirty="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228184" y="1052414"/>
            <a:ext cx="1285875" cy="430887"/>
          </a:xfrm>
          <a:prstGeom prst="rect">
            <a:avLst/>
          </a:prstGeom>
          <a:solidFill>
            <a:srgbClr val="205527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i="0" dirty="0" smtClean="0"/>
              <a:t>Ответственное употребление</a:t>
            </a:r>
            <a:endParaRPr lang="en-GB" i="0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703265" y="1052415"/>
            <a:ext cx="1285875" cy="600164"/>
          </a:xfrm>
          <a:prstGeom prst="rect">
            <a:avLst/>
          </a:prstGeom>
          <a:solidFill>
            <a:srgbClr val="205527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i="0" dirty="0" smtClean="0"/>
              <a:t>Забота о людях и окружающей среде</a:t>
            </a:r>
            <a:endParaRPr lang="en-GB" i="0" dirty="0"/>
          </a:p>
        </p:txBody>
      </p:sp>
      <p:sp>
        <p:nvSpPr>
          <p:cNvPr id="32" name="TextBox 29"/>
          <p:cNvSpPr txBox="1">
            <a:spLocks noChangeArrowheads="1"/>
          </p:cNvSpPr>
          <p:nvPr/>
        </p:nvSpPr>
        <p:spPr bwMode="auto">
          <a:xfrm>
            <a:off x="3131840" y="1052415"/>
            <a:ext cx="1285875" cy="430887"/>
          </a:xfrm>
          <a:prstGeom prst="rect">
            <a:avLst/>
          </a:prstGeom>
          <a:solidFill>
            <a:srgbClr val="205527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i="0" dirty="0" smtClean="0"/>
              <a:t>Вовлечение сотрудников</a:t>
            </a:r>
            <a:endParaRPr lang="en-GB" i="0" dirty="0"/>
          </a:p>
        </p:txBody>
      </p:sp>
      <p:sp>
        <p:nvSpPr>
          <p:cNvPr id="33" name="TextBox 29"/>
          <p:cNvSpPr txBox="1">
            <a:spLocks noChangeArrowheads="1"/>
          </p:cNvSpPr>
          <p:nvPr/>
        </p:nvSpPr>
        <p:spPr bwMode="auto">
          <a:xfrm>
            <a:off x="1691680" y="1042184"/>
            <a:ext cx="1285875" cy="430887"/>
          </a:xfrm>
          <a:prstGeom prst="rect">
            <a:avLst/>
          </a:prstGeom>
          <a:solidFill>
            <a:srgbClr val="205527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i="0" dirty="0" smtClean="0"/>
              <a:t>«Зеленая» коммерция</a:t>
            </a:r>
            <a:endParaRPr lang="en-GB" i="0" dirty="0"/>
          </a:p>
        </p:txBody>
      </p:sp>
      <p:sp>
        <p:nvSpPr>
          <p:cNvPr id="34" name="TextBox 29"/>
          <p:cNvSpPr txBox="1">
            <a:spLocks noChangeArrowheads="1"/>
          </p:cNvSpPr>
          <p:nvPr/>
        </p:nvSpPr>
        <p:spPr bwMode="auto">
          <a:xfrm>
            <a:off x="107504" y="1042184"/>
            <a:ext cx="1285875" cy="430887"/>
          </a:xfrm>
          <a:prstGeom prst="rect">
            <a:avLst/>
          </a:prstGeom>
          <a:solidFill>
            <a:srgbClr val="205527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i="0" dirty="0" smtClean="0"/>
              <a:t>«Зеленый» пивовар</a:t>
            </a:r>
            <a:endParaRPr lang="en-GB" i="0" dirty="0"/>
          </a:p>
        </p:txBody>
      </p:sp>
      <p:sp>
        <p:nvSpPr>
          <p:cNvPr id="35" name="TextBox 29"/>
          <p:cNvSpPr txBox="1">
            <a:spLocks noChangeArrowheads="1"/>
          </p:cNvSpPr>
          <p:nvPr/>
        </p:nvSpPr>
        <p:spPr bwMode="auto">
          <a:xfrm>
            <a:off x="6173619" y="2856376"/>
            <a:ext cx="1512168" cy="938719"/>
          </a:xfrm>
          <a:prstGeom prst="rect">
            <a:avLst/>
          </a:prstGeom>
          <a:solidFill>
            <a:srgbClr val="0082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dirty="0" smtClean="0"/>
              <a:t>Продвижение принципов ответственного употребления через бренды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B6AB1-65C6-41D0-A39D-736087C019F0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7504" y="1647050"/>
            <a:ext cx="1705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Сельское хозяйство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4" name="Pentagon 3"/>
          <p:cNvSpPr/>
          <p:nvPr/>
        </p:nvSpPr>
        <p:spPr bwMode="auto">
          <a:xfrm>
            <a:off x="1691680" y="2060848"/>
            <a:ext cx="2376264" cy="864096"/>
          </a:xfrm>
          <a:prstGeom prst="homePlat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5" name="Pentagon 4"/>
          <p:cNvSpPr/>
          <p:nvPr/>
        </p:nvSpPr>
        <p:spPr bwMode="auto">
          <a:xfrm>
            <a:off x="107504" y="1533522"/>
            <a:ext cx="1705849" cy="504057"/>
          </a:xfrm>
          <a:prstGeom prst="homePlat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7535" y="1647049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Соложение и др.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9" name="Pentagon 8"/>
          <p:cNvSpPr/>
          <p:nvPr/>
        </p:nvSpPr>
        <p:spPr bwMode="auto">
          <a:xfrm>
            <a:off x="2016154" y="1577217"/>
            <a:ext cx="1475726" cy="466611"/>
          </a:xfrm>
          <a:prstGeom prst="homePlat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1672023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Пивоварение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1" name="Pentagon 10"/>
          <p:cNvSpPr/>
          <p:nvPr/>
        </p:nvSpPr>
        <p:spPr bwMode="auto">
          <a:xfrm>
            <a:off x="3653898" y="1584002"/>
            <a:ext cx="1332148" cy="525984"/>
          </a:xfrm>
          <a:prstGeom prst="homePlat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7" y="1664839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Дистрибуция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3" name="Pentagon 12"/>
          <p:cNvSpPr/>
          <p:nvPr/>
        </p:nvSpPr>
        <p:spPr bwMode="auto">
          <a:xfrm>
            <a:off x="5277258" y="1594966"/>
            <a:ext cx="1598997" cy="504056"/>
          </a:xfrm>
          <a:prstGeom prst="homePlat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0272" y="1705225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Охлаждение продукта</a:t>
            </a:r>
            <a:endParaRPr lang="ru-RU" sz="1100" b="1" dirty="0">
              <a:solidFill>
                <a:srgbClr val="000000"/>
              </a:solidFill>
            </a:endParaRPr>
          </a:p>
        </p:txBody>
      </p:sp>
      <p:sp>
        <p:nvSpPr>
          <p:cNvPr id="15" name="Pentagon 14"/>
          <p:cNvSpPr/>
          <p:nvPr/>
        </p:nvSpPr>
        <p:spPr bwMode="auto">
          <a:xfrm>
            <a:off x="7020272" y="1584002"/>
            <a:ext cx="1800200" cy="504056"/>
          </a:xfrm>
          <a:prstGeom prst="homePlat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16" name="title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8775" y="250825"/>
            <a:ext cx="8245475" cy="40163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r>
              <a:rPr lang="ru-RU" dirty="0" smtClean="0"/>
              <a:t>Модель учета «углеродного следа» </a:t>
            </a:r>
            <a:endParaRPr lang="ru-RU" dirty="0"/>
          </a:p>
        </p:txBody>
      </p:sp>
      <p:sp>
        <p:nvSpPr>
          <p:cNvPr id="6" name="Notched Right Arrow 5"/>
          <p:cNvSpPr/>
          <p:nvPr/>
        </p:nvSpPr>
        <p:spPr bwMode="auto">
          <a:xfrm>
            <a:off x="539552" y="2636912"/>
            <a:ext cx="8280920" cy="1008112"/>
          </a:xfrm>
          <a:prstGeom prst="notched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1761" y="2971691"/>
            <a:ext cx="4608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</a:rPr>
              <a:t>полный жизненный цикл продукта  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4005064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основа для расчета «углеродного следа» на протяжении всего процесса производства и реализации продукта в масштабах страны;</a:t>
            </a:r>
          </a:p>
          <a:p>
            <a:endParaRPr lang="ru-RU" sz="1600" dirty="0" smtClean="0">
              <a:solidFill>
                <a:srgbClr val="00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инструмент для снижения уровня выбросов СО2.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 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21" y="1268760"/>
            <a:ext cx="2247070" cy="113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4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B6AB1-65C6-41D0-A39D-736087C019F0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" name="title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8775" y="250825"/>
            <a:ext cx="8245475" cy="40163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r>
              <a:rPr lang="ru-RU" dirty="0" smtClean="0"/>
              <a:t>«Зеленая» дистрибуция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268760"/>
            <a:ext cx="705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Сокращение выбросов СО2 за счет </a:t>
            </a:r>
          </a:p>
          <a:p>
            <a:endParaRPr lang="ru-RU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повышения уровня </a:t>
            </a:r>
            <a:r>
              <a:rPr lang="ru-RU" sz="1600" dirty="0" err="1" smtClean="0">
                <a:solidFill>
                  <a:srgbClr val="000000"/>
                </a:solidFill>
              </a:rPr>
              <a:t>энергоэффективности</a:t>
            </a:r>
            <a:r>
              <a:rPr lang="ru-RU" sz="1600" dirty="0" smtClean="0">
                <a:solidFill>
                  <a:srgbClr val="000000"/>
                </a:solidFill>
              </a:rPr>
              <a:t> по всей цепочке дистрибуции;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внедрения экологически безопасного оборудования;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оптимизации системы загрузки и организации работы складских подразделений</a:t>
            </a:r>
            <a:r>
              <a:rPr lang="ru-RU" sz="1600" dirty="0">
                <a:solidFill>
                  <a:srgbClr val="000000"/>
                </a:solidFill>
              </a:rPr>
              <a:t>;</a:t>
            </a:r>
            <a:endParaRPr lang="ru-RU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отбора поставщиков транспортно-экспедиционных услуг </a:t>
            </a:r>
            <a:r>
              <a:rPr lang="ru-RU" sz="1600" dirty="0">
                <a:solidFill>
                  <a:srgbClr val="000000"/>
                </a:solidFill>
              </a:rPr>
              <a:t>в соответствии с высокими требованиями по омоложению парка </a:t>
            </a:r>
            <a:r>
              <a:rPr lang="ru-RU" sz="1600" dirty="0" smtClean="0">
                <a:solidFill>
                  <a:srgbClr val="000000"/>
                </a:solidFill>
              </a:rPr>
              <a:t>транспортных средств </a:t>
            </a:r>
            <a:r>
              <a:rPr lang="ru-RU" sz="1600" dirty="0">
                <a:solidFill>
                  <a:srgbClr val="000000"/>
                </a:solidFill>
              </a:rPr>
              <a:t>и действующими программами по </a:t>
            </a:r>
            <a:r>
              <a:rPr lang="ru-RU" sz="1600" dirty="0" smtClean="0">
                <a:solidFill>
                  <a:srgbClr val="000000"/>
                </a:solidFill>
              </a:rPr>
              <a:t>охране окружающей среды. </a:t>
            </a:r>
            <a:endParaRPr lang="ru-RU" sz="1600" dirty="0">
              <a:solidFill>
                <a:srgbClr val="000000"/>
              </a:solidFill>
            </a:endParaRPr>
          </a:p>
          <a:p>
            <a:endParaRPr lang="ru-RU" sz="1600" dirty="0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285244"/>
            <a:ext cx="7848872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</a:rPr>
              <a:t>глобальная политика </a:t>
            </a:r>
            <a:r>
              <a:rPr lang="en-US" sz="1800" b="1" dirty="0" smtClean="0">
                <a:solidFill>
                  <a:srgbClr val="000000"/>
                </a:solidFill>
              </a:rPr>
              <a:t>HEINEKEN </a:t>
            </a:r>
            <a:r>
              <a:rPr lang="ru-RU" sz="1800" b="1" dirty="0" smtClean="0">
                <a:solidFill>
                  <a:srgbClr val="000000"/>
                </a:solidFill>
              </a:rPr>
              <a:t>по </a:t>
            </a:r>
            <a:r>
              <a:rPr lang="ru-RU" sz="1800" b="1" dirty="0" smtClean="0"/>
              <a:t>«зеленой» </a:t>
            </a:r>
            <a:r>
              <a:rPr lang="ru-RU" sz="1800" b="1" dirty="0" smtClean="0">
                <a:solidFill>
                  <a:srgbClr val="000000"/>
                </a:solidFill>
              </a:rPr>
              <a:t>дистрибуции </a:t>
            </a:r>
            <a:endParaRPr lang="ru-RU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B6AB1-65C6-41D0-A39D-736087C019F0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" name="title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8775" y="250825"/>
            <a:ext cx="8245475" cy="40163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r>
              <a:rPr lang="en-US" dirty="0" smtClean="0"/>
              <a:t>Location-allocation study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98884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Анализ эффективности на основе разработанного программного обеспечения позволяет: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сокращать средневзвешенную </a:t>
            </a:r>
            <a:r>
              <a:rPr lang="ru-RU" sz="1600" dirty="0">
                <a:solidFill>
                  <a:srgbClr val="000000"/>
                </a:solidFill>
              </a:rPr>
              <a:t>дистанцию с пивоварен-отправителей до конечных </a:t>
            </a:r>
            <a:r>
              <a:rPr lang="ru-RU" sz="1600" dirty="0" smtClean="0">
                <a:solidFill>
                  <a:srgbClr val="000000"/>
                </a:solidFill>
              </a:rPr>
              <a:t>потребителей;</a:t>
            </a:r>
          </a:p>
          <a:p>
            <a:endParaRPr lang="ru-RU" sz="1600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внедрять </a:t>
            </a:r>
            <a:r>
              <a:rPr lang="ru-RU" sz="1600" dirty="0">
                <a:solidFill>
                  <a:srgbClr val="000000"/>
                </a:solidFill>
              </a:rPr>
              <a:t>систему по выбору оптимального вида транспортного средства и определять ближайшую пивоварню для </a:t>
            </a:r>
            <a:r>
              <a:rPr lang="ru-RU" sz="1600" dirty="0" smtClean="0">
                <a:solidFill>
                  <a:srgbClr val="000000"/>
                </a:solidFill>
              </a:rPr>
              <a:t>клиента. </a:t>
            </a:r>
            <a:endParaRPr lang="ru-RU" sz="1600" dirty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B6AB1-65C6-41D0-A39D-736087C019F0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3" name="title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8775" y="250825"/>
            <a:ext cx="8245475" cy="40163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r>
              <a:rPr lang="en-US" dirty="0" smtClean="0"/>
              <a:t>Logistic star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1724" y="1484784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Система формирования единой системы оценки ключевых показателей деятельности:</a:t>
            </a:r>
          </a:p>
          <a:p>
            <a:endParaRPr lang="ru-RU" sz="16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обеспечение соответствия международным стандартам на основе 40 показателей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775" y="2924944"/>
            <a:ext cx="80296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Уровни: </a:t>
            </a:r>
          </a:p>
          <a:p>
            <a:endParaRPr lang="ru-RU" sz="16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качество продукта;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обеспечение клиента качественным продуктом при минимальных затратах;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максимальное удовлетворение требований клиента; 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безопасность </a:t>
            </a:r>
            <a:r>
              <a:rPr lang="ru-RU" sz="1600" dirty="0">
                <a:solidFill>
                  <a:srgbClr val="000000"/>
                </a:solidFill>
              </a:rPr>
              <a:t>на производстве как часть </a:t>
            </a:r>
            <a:r>
              <a:rPr lang="ru-RU" sz="1600" dirty="0" smtClean="0">
                <a:solidFill>
                  <a:srgbClr val="000000"/>
                </a:solidFill>
              </a:rPr>
              <a:t>корпоративной социальной ответственности;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инвестиции </a:t>
            </a:r>
            <a:r>
              <a:rPr lang="ru-RU" sz="1600" dirty="0">
                <a:solidFill>
                  <a:srgbClr val="000000"/>
                </a:solidFill>
              </a:rPr>
              <a:t>в развитие </a:t>
            </a:r>
            <a:r>
              <a:rPr lang="ru-RU" sz="1600" dirty="0" smtClean="0">
                <a:solidFill>
                  <a:srgbClr val="000000"/>
                </a:solidFill>
              </a:rPr>
              <a:t>бизнес-процессов компании </a:t>
            </a:r>
            <a:r>
              <a:rPr lang="ru-RU" sz="1600" dirty="0">
                <a:solidFill>
                  <a:srgbClr val="000000"/>
                </a:solidFill>
              </a:rPr>
              <a:t>и </a:t>
            </a:r>
            <a:r>
              <a:rPr lang="ru-RU" sz="1600" dirty="0" smtClean="0">
                <a:solidFill>
                  <a:srgbClr val="000000"/>
                </a:solidFill>
              </a:rPr>
              <a:t>персонала. </a:t>
            </a:r>
            <a:endParaRPr lang="ru-RU" sz="1600" dirty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nding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hitefill"/>
          <p:cNvSpPr>
            <a:spLocks noChangeArrowheads="1"/>
          </p:cNvSpPr>
          <p:nvPr/>
        </p:nvSpPr>
        <p:spPr bwMode="auto">
          <a:xfrm>
            <a:off x="107950" y="5438774"/>
            <a:ext cx="9036050" cy="142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EAC94-8497-4967-8362-12722525EED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24000" y="1194777"/>
            <a:ext cx="6480000" cy="430887"/>
          </a:xfrm>
        </p:spPr>
        <p:txBody>
          <a:bodyPr lIns="0" tIns="0" rIns="0" bIns="0">
            <a:noAutofit/>
          </a:bodyPr>
          <a:lstStyle/>
          <a:p>
            <a:r>
              <a:rPr lang="ru-RU" sz="3400" dirty="0" smtClean="0">
                <a:solidFill>
                  <a:srgbClr val="205527"/>
                </a:solidFill>
              </a:rPr>
              <a:t>Содержание</a:t>
            </a:r>
            <a:endParaRPr lang="ru-RU" sz="3400" dirty="0">
              <a:solidFill>
                <a:srgbClr val="205527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124000" y="1885950"/>
            <a:ext cx="6480000" cy="4311650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/>
              <a:t>HEINEKEN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/>
              <a:t>TPM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/>
              <a:t>Brewing a Better Future (</a:t>
            </a:r>
            <a:r>
              <a:rPr lang="ru-RU" dirty="0" smtClean="0"/>
              <a:t>Варим пиво – создаем будущее)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dirty="0" smtClean="0"/>
              <a:t>Модель учета «углеродного следа»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dirty="0" smtClean="0"/>
              <a:t>«Зеленая» дистрибуция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/>
              <a:t>Logistic Scan (</a:t>
            </a:r>
            <a:r>
              <a:rPr lang="ru-RU" dirty="0"/>
              <a:t>с</a:t>
            </a:r>
            <a:r>
              <a:rPr lang="ru-RU" dirty="0" smtClean="0"/>
              <a:t>хема логистики)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dirty="0" smtClean="0"/>
              <a:t>Транспортная логистика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/>
              <a:t>‘Location-allocation’ study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/>
              <a:t>Logistic Star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 smtClean="0"/>
          </a:p>
          <a:p>
            <a:pPr marL="0" indent="0">
              <a:spcBef>
                <a:spcPct val="0"/>
              </a:spcBef>
              <a:buNone/>
            </a:pPr>
            <a:endParaRPr lang="ru-RU" dirty="0"/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539552" y="1885950"/>
            <a:ext cx="1260447" cy="431165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pPr algn="r"/>
            <a:r>
              <a:rPr lang="ru-RU" sz="1800" b="1" dirty="0" smtClean="0">
                <a:solidFill>
                  <a:srgbClr val="205527"/>
                </a:solidFill>
              </a:rPr>
              <a:t>1</a:t>
            </a:r>
            <a:endParaRPr lang="en-US" sz="1800" b="1" dirty="0" smtClean="0">
              <a:solidFill>
                <a:srgbClr val="205527"/>
              </a:solidFill>
            </a:endParaRPr>
          </a:p>
          <a:p>
            <a:pPr algn="r"/>
            <a:r>
              <a:rPr lang="en-US" sz="1800" b="1" dirty="0" smtClean="0">
                <a:solidFill>
                  <a:srgbClr val="205527"/>
                </a:solidFill>
              </a:rPr>
              <a:t>2</a:t>
            </a:r>
          </a:p>
          <a:p>
            <a:pPr algn="r"/>
            <a:r>
              <a:rPr lang="en-US" sz="1800" b="1" dirty="0" smtClean="0">
                <a:solidFill>
                  <a:srgbClr val="205527"/>
                </a:solidFill>
              </a:rPr>
              <a:t>3</a:t>
            </a:r>
          </a:p>
          <a:p>
            <a:pPr algn="r"/>
            <a:r>
              <a:rPr lang="en-US" sz="1800" b="1" dirty="0" smtClean="0">
                <a:solidFill>
                  <a:srgbClr val="205527"/>
                </a:solidFill>
              </a:rPr>
              <a:t>4</a:t>
            </a:r>
          </a:p>
          <a:p>
            <a:pPr algn="r"/>
            <a:r>
              <a:rPr lang="en-US" sz="1800" b="1" dirty="0" smtClean="0">
                <a:solidFill>
                  <a:srgbClr val="205527"/>
                </a:solidFill>
              </a:rPr>
              <a:t>5</a:t>
            </a:r>
          </a:p>
          <a:p>
            <a:pPr algn="r"/>
            <a:r>
              <a:rPr lang="en-US" sz="1800" b="1" dirty="0" smtClean="0">
                <a:solidFill>
                  <a:srgbClr val="205527"/>
                </a:solidFill>
              </a:rPr>
              <a:t>6</a:t>
            </a:r>
          </a:p>
          <a:p>
            <a:pPr algn="r"/>
            <a:r>
              <a:rPr lang="en-US" sz="1800" b="1" dirty="0" smtClean="0">
                <a:solidFill>
                  <a:srgbClr val="205527"/>
                </a:solidFill>
              </a:rPr>
              <a:t>7</a:t>
            </a:r>
          </a:p>
          <a:p>
            <a:pPr algn="r"/>
            <a:r>
              <a:rPr lang="en-US" sz="1800" b="1" dirty="0" smtClean="0">
                <a:solidFill>
                  <a:srgbClr val="205527"/>
                </a:solidFill>
              </a:rPr>
              <a:t>8</a:t>
            </a:r>
          </a:p>
          <a:p>
            <a:pPr algn="r"/>
            <a:r>
              <a:rPr lang="en-US" sz="1800" b="1" dirty="0">
                <a:solidFill>
                  <a:srgbClr val="205527"/>
                </a:solidFill>
              </a:rPr>
              <a:t>9</a:t>
            </a:r>
            <a:endParaRPr lang="ru-RU" sz="1800" b="1" dirty="0">
              <a:solidFill>
                <a:srgbClr val="20552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4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HEINEKEN - </a:t>
            </a:r>
            <a:r>
              <a:rPr lang="ru-RU" dirty="0" smtClean="0"/>
              <a:t>только натуральные ингредиенты</a:t>
            </a:r>
            <a:endParaRPr lang="ru-RU" dirty="0"/>
          </a:p>
        </p:txBody>
      </p:sp>
      <p:sp>
        <p:nvSpPr>
          <p:cNvPr id="3" name="body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4213" y="2065338"/>
            <a:ext cx="7888287" cy="1363662"/>
          </a:xfrm>
        </p:spPr>
        <p:txBody>
          <a:bodyPr/>
          <a:lstStyle/>
          <a:p>
            <a:r>
              <a:rPr lang="ru-RU" b="1" dirty="0" smtClean="0">
                <a:solidFill>
                  <a:srgbClr val="006300"/>
                </a:solidFill>
                <a:latin typeface="Calibri" pitchFamily="34" charset="0"/>
              </a:rPr>
              <a:t>Природа дает нам 4 основных ингредиента пива</a:t>
            </a:r>
          </a:p>
          <a:p>
            <a:r>
              <a:rPr lang="ru-RU" b="1" dirty="0" smtClean="0">
                <a:solidFill>
                  <a:srgbClr val="006300"/>
                </a:solidFill>
                <a:latin typeface="Calibri" pitchFamily="34" charset="0"/>
              </a:rPr>
              <a:t>Эти ингредиенты могут варьироваться в бесконечном количестве сочетаний</a:t>
            </a:r>
          </a:p>
          <a:p>
            <a:r>
              <a:rPr lang="ru-RU" b="1" dirty="0" smtClean="0">
                <a:solidFill>
                  <a:srgbClr val="006300"/>
                </a:solidFill>
                <a:latin typeface="Calibri" pitchFamily="34" charset="0"/>
              </a:rPr>
              <a:t>По некоторым оценкам в мире существует &gt; 40 000 различных сортов пива!</a:t>
            </a:r>
          </a:p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710F-0042-45D5-9A09-6FF219133EB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9463" name="subtitl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8775" y="706438"/>
            <a:ext cx="824547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spcBef>
                <a:spcPct val="50000"/>
              </a:spcBef>
            </a:pPr>
            <a:r>
              <a:rPr lang="ru-RU" sz="1800" smtClean="0">
                <a:solidFill>
                  <a:srgbClr val="000000"/>
                </a:solidFill>
              </a:rPr>
              <a:t>Ondertitel</a:t>
            </a:r>
            <a:endParaRPr lang="ru-RU" sz="1800">
              <a:solidFill>
                <a:srgbClr val="000000"/>
              </a:solidFill>
            </a:endParaRP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33056"/>
            <a:ext cx="9108504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EAC94-8497-4967-8362-12722525EED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88925" y="232569"/>
            <a:ext cx="69373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5000"/>
              </a:lnSpc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Heineken® - часть сильного портфеля брендов</a:t>
            </a:r>
          </a:p>
        </p:txBody>
      </p:sp>
      <p:sp>
        <p:nvSpPr>
          <p:cNvPr id="6" name="Text Placeholder 5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1560" y="980728"/>
            <a:ext cx="756761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16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ct val="4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ru-RU" sz="1600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Наша цель – создать на каждом рынке сильный и хорошо сбалансированный ассортиментный портфель, основой которого является марка Heineken®</a:t>
            </a:r>
          </a:p>
          <a:p>
            <a:pPr>
              <a:spcBef>
                <a:spcPct val="4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ru-RU" sz="1600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Каждый локальный ассортиментный портфель должен быть прибыльным</a:t>
            </a:r>
          </a:p>
          <a:p>
            <a:pPr>
              <a:spcBef>
                <a:spcPct val="4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ru-RU" sz="1600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Основа для укрепления бренда Heineken®</a:t>
            </a:r>
          </a:p>
          <a:p>
            <a:pPr>
              <a:spcBef>
                <a:spcPct val="4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ru-RU" sz="1600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Обеспечение сильных рыночных позиций №1 или №2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914400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0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609600" y="3048000"/>
            <a:ext cx="2513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>
                <a:latin typeface="Calibri" pitchFamily="34" charset="0"/>
              </a:rPr>
              <a:t>Passion for Quality</a:t>
            </a: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4953000" y="3810000"/>
            <a:ext cx="2343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>
                <a:latin typeface="Calibri" pitchFamily="34" charset="0"/>
              </a:rPr>
              <a:t>Enjoyment in Life</a:t>
            </a:r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4002088" y="2200275"/>
            <a:ext cx="2517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>
                <a:latin typeface="Calibri" pitchFamily="34" charset="0"/>
              </a:rPr>
              <a:t>Respect for People</a:t>
            </a:r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301625" y="277019"/>
            <a:ext cx="63658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5000"/>
              </a:lnSpc>
            </a:pPr>
            <a:r>
              <a:rPr lang="ru-RU" sz="2200" b="1" dirty="0">
                <a:solidFill>
                  <a:srgbClr val="000000"/>
                </a:solidFill>
                <a:cs typeface="Arial" pitchFamily="34" charset="0"/>
              </a:rPr>
              <a:t>Наши ценности</a:t>
            </a:r>
            <a:endParaRPr lang="en-GB" sz="22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6630" name="Picture 3" descr="Art-DrieMense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54856"/>
            <a:ext cx="9108504" cy="517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6245225" y="4240213"/>
            <a:ext cx="15065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ru-RU">
                <a:latin typeface="Calibri" pitchFamily="34" charset="0"/>
              </a:rPr>
              <a:t>Стремление</a:t>
            </a:r>
          </a:p>
          <a:p>
            <a:pPr>
              <a:lnSpc>
                <a:spcPct val="85000"/>
              </a:lnSpc>
            </a:pPr>
            <a:r>
              <a:rPr lang="ru-RU">
                <a:latin typeface="Calibri" pitchFamily="34" charset="0"/>
              </a:rPr>
              <a:t>к качеству</a:t>
            </a:r>
            <a:endParaRPr lang="en-GB">
              <a:latin typeface="Calibri" pitchFamily="34" charset="0"/>
            </a:endParaRPr>
          </a:p>
        </p:txBody>
      </p:sp>
      <p:sp>
        <p:nvSpPr>
          <p:cNvPr id="26632" name="TextBox 10"/>
          <p:cNvSpPr txBox="1">
            <a:spLocks noChangeArrowheads="1"/>
          </p:cNvSpPr>
          <p:nvPr/>
        </p:nvSpPr>
        <p:spPr bwMode="auto">
          <a:xfrm>
            <a:off x="511175" y="4073525"/>
            <a:ext cx="2120900" cy="142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GB" dirty="0">
              <a:solidFill>
                <a:schemeClr val="bg2"/>
              </a:solidFill>
              <a:latin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1800" b="1" dirty="0" smtClean="0">
                <a:solidFill>
                  <a:schemeClr val="bg2"/>
                </a:solidFill>
                <a:latin typeface="Calibri" pitchFamily="34" charset="0"/>
              </a:rPr>
              <a:t>Позитивное отношение к жизни</a:t>
            </a:r>
            <a:endParaRPr lang="en-GB" sz="1800" b="1" dirty="0">
              <a:solidFill>
                <a:schemeClr val="bg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chemeClr val="bg1"/>
              </a:buClr>
              <a:buSzPct val="120000"/>
              <a:buFontTx/>
              <a:buChar char="•"/>
            </a:pPr>
            <a:endParaRPr lang="en-GB" dirty="0">
              <a:latin typeface="Calibri" pitchFamily="34" charset="0"/>
            </a:endParaRPr>
          </a:p>
        </p:txBody>
      </p:sp>
      <p:sp>
        <p:nvSpPr>
          <p:cNvPr id="26633" name="TextBox 12"/>
          <p:cNvSpPr txBox="1">
            <a:spLocks noChangeArrowheads="1"/>
          </p:cNvSpPr>
          <p:nvPr/>
        </p:nvSpPr>
        <p:spPr bwMode="auto">
          <a:xfrm>
            <a:off x="3106934" y="2531748"/>
            <a:ext cx="21050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800" b="1" dirty="0">
                <a:latin typeface="Calibri" pitchFamily="34" charset="0"/>
              </a:rPr>
              <a:t>Уважение к людям</a:t>
            </a:r>
          </a:p>
          <a:p>
            <a:pPr>
              <a:lnSpc>
                <a:spcPct val="85000"/>
              </a:lnSpc>
            </a:pPr>
            <a:r>
              <a:rPr lang="ru-RU" sz="1800" b="1" dirty="0">
                <a:latin typeface="Calibri" pitchFamily="34" charset="0"/>
              </a:rPr>
              <a:t>и </a:t>
            </a:r>
            <a:r>
              <a:rPr lang="ru-RU" sz="1800" b="1" dirty="0" smtClean="0">
                <a:latin typeface="Calibri" pitchFamily="34" charset="0"/>
              </a:rPr>
              <a:t> планете</a:t>
            </a:r>
            <a:endParaRPr lang="en-GB" sz="1800" b="1" dirty="0">
              <a:latin typeface="Calibri" pitchFamily="34" charset="0"/>
            </a:endParaRPr>
          </a:p>
          <a:p>
            <a:pPr>
              <a:lnSpc>
                <a:spcPct val="85000"/>
              </a:lnSpc>
            </a:pPr>
            <a:endParaRPr lang="en-GB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99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autoUpdateAnimBg="0"/>
      <p:bldP spid="233476" grpId="0" autoUpdateAnimBg="0"/>
      <p:bldP spid="23347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HEINEKEN Russia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EAC94-8497-4967-8362-12722525EED8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141413"/>
            <a:ext cx="8675687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5280548" y="908720"/>
            <a:ext cx="3641725" cy="234929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0" rIns="0" bIns="0" anchor="ctr"/>
          <a:lstStyle/>
          <a:p>
            <a:pPr marL="290513" indent="-290513" defTabSz="234950" eaLnBrk="0" hangingPunct="0">
              <a:spcBef>
                <a:spcPct val="20000"/>
              </a:spcBef>
              <a:spcAft>
                <a:spcPct val="20000"/>
              </a:spcAft>
              <a:buClr>
                <a:srgbClr val="F5B300"/>
              </a:buClr>
              <a:buFont typeface="Arial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</a:rPr>
              <a:t>3 место на российском рынке</a:t>
            </a:r>
            <a:endParaRPr lang="en-US" sz="1600" b="1" dirty="0">
              <a:solidFill>
                <a:schemeClr val="bg1"/>
              </a:solidFill>
              <a:latin typeface="Heineken Sans" pitchFamily="34" charset="0"/>
            </a:endParaRPr>
          </a:p>
          <a:p>
            <a:pPr marL="290513" indent="-290513" defTabSz="234950" eaLnBrk="0" hangingPunct="0">
              <a:spcBef>
                <a:spcPct val="20000"/>
              </a:spcBef>
              <a:spcAft>
                <a:spcPct val="20000"/>
              </a:spcAft>
              <a:buClr>
                <a:srgbClr val="F5B300"/>
              </a:buCl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Heineken Sans" pitchFamily="34" charset="0"/>
              </a:rPr>
              <a:t>8 </a:t>
            </a:r>
            <a:r>
              <a:rPr lang="ru-RU" sz="1600" b="1" dirty="0">
                <a:solidFill>
                  <a:schemeClr val="bg1"/>
                </a:solidFill>
              </a:rPr>
              <a:t>пивоварен</a:t>
            </a:r>
            <a:endParaRPr lang="en-US" sz="1600" b="1" dirty="0">
              <a:solidFill>
                <a:schemeClr val="bg1"/>
              </a:solidFill>
            </a:endParaRPr>
          </a:p>
          <a:p>
            <a:pPr marL="290513" indent="-290513" defTabSz="234950" eaLnBrk="0" hangingPunct="0">
              <a:spcBef>
                <a:spcPct val="20000"/>
              </a:spcBef>
              <a:spcAft>
                <a:spcPct val="20000"/>
              </a:spcAft>
              <a:buClr>
                <a:srgbClr val="F5B300"/>
              </a:buCl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Heineken Sans" pitchFamily="34" charset="0"/>
              </a:rPr>
              <a:t>2 </a:t>
            </a:r>
            <a:r>
              <a:rPr lang="ru-RU" sz="1600" b="1" dirty="0">
                <a:solidFill>
                  <a:schemeClr val="bg1"/>
                </a:solidFill>
              </a:rPr>
              <a:t>солодовни</a:t>
            </a:r>
            <a:endParaRPr lang="en-US" sz="1600" b="1" dirty="0">
              <a:solidFill>
                <a:schemeClr val="bg1"/>
              </a:solidFill>
            </a:endParaRPr>
          </a:p>
          <a:p>
            <a:pPr marL="290513" indent="-290513" defTabSz="234950" eaLnBrk="0" hangingPunct="0">
              <a:spcBef>
                <a:spcPct val="20000"/>
              </a:spcBef>
              <a:spcAft>
                <a:spcPct val="20000"/>
              </a:spcAft>
              <a:buClr>
                <a:srgbClr val="F5B300"/>
              </a:buClr>
              <a:buFont typeface="Arial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</a:rPr>
              <a:t>Доля рынка: </a:t>
            </a:r>
            <a:r>
              <a:rPr lang="en-US" sz="1600" b="1" dirty="0">
                <a:solidFill>
                  <a:schemeClr val="bg1"/>
                </a:solidFill>
                <a:latin typeface="Heineken Sans" pitchFamily="34" charset="0"/>
              </a:rPr>
              <a:t>&gt; 14,2% (2009)</a:t>
            </a:r>
          </a:p>
          <a:p>
            <a:pPr marL="290513" indent="-290513" defTabSz="234950" eaLnBrk="0" hangingPunct="0">
              <a:spcBef>
                <a:spcPct val="20000"/>
              </a:spcBef>
              <a:spcAft>
                <a:spcPct val="20000"/>
              </a:spcAft>
              <a:buClr>
                <a:srgbClr val="F5B300"/>
              </a:buClr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Heineken Sans" pitchFamily="34" charset="0"/>
              </a:rPr>
              <a:t>28 </a:t>
            </a:r>
            <a:r>
              <a:rPr lang="ru-RU" sz="1600" b="1" dirty="0">
                <a:solidFill>
                  <a:schemeClr val="bg1"/>
                </a:solidFill>
              </a:rPr>
              <a:t>брендов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B6AB1-65C6-41D0-A39D-736087C019F0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title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8775" y="250825"/>
            <a:ext cx="8245475" cy="40163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r>
              <a:rPr lang="ru-RU" dirty="0" smtClean="0"/>
              <a:t>АМУР-ПИВО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3"/>
            <a:ext cx="4742189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25886" y="2204863"/>
            <a:ext cx="3593295" cy="3501797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0" rIns="0" bIns="0" anchor="ctr"/>
          <a:lstStyle/>
          <a:p>
            <a:pPr marL="290513" indent="-290513" defTabSz="234950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Blip>
                <a:blip r:embed="rId5"/>
              </a:buBlip>
            </a:pPr>
            <a:endParaRPr lang="en-US" sz="1100" b="1" dirty="0">
              <a:cs typeface="Arial" pitchFamily="34" charset="0"/>
            </a:endParaRPr>
          </a:p>
          <a:p>
            <a:pPr marL="290513" indent="-290513" defTabSz="234950" eaLnBrk="0" hangingPunct="0">
              <a:spcBef>
                <a:spcPct val="20000"/>
              </a:spcBef>
              <a:spcAft>
                <a:spcPct val="20000"/>
              </a:spcAft>
              <a:buClr>
                <a:srgbClr val="F5B300"/>
              </a:buClr>
              <a:buFont typeface="Arial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Год приобретения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август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2005</a:t>
            </a:r>
          </a:p>
          <a:p>
            <a:pPr marL="290513" indent="-290513" defTabSz="234950" eaLnBrk="0" hangingPunct="0">
              <a:spcBef>
                <a:spcPct val="20000"/>
              </a:spcBef>
              <a:spcAft>
                <a:spcPct val="20000"/>
              </a:spcAft>
              <a:buClr>
                <a:srgbClr val="F5B300"/>
              </a:buClr>
              <a:buFont typeface="Arial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Бренды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: </a:t>
            </a:r>
          </a:p>
          <a:p>
            <a:pPr marL="862013" lvl="1" indent="-285750" defTabSz="234950" eaLnBrk="0" hangingPunct="0">
              <a:spcBef>
                <a:spcPct val="20000"/>
              </a:spcBef>
              <a:spcAft>
                <a:spcPct val="20000"/>
              </a:spcAft>
              <a:buClr>
                <a:srgbClr val="F5B300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«Бочкарев»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  <a:p>
            <a:pPr marL="862013" lvl="1" indent="-285750" defTabSz="234950" eaLnBrk="0" hangingPunct="0">
              <a:spcBef>
                <a:spcPct val="20000"/>
              </a:spcBef>
              <a:spcAft>
                <a:spcPct val="20000"/>
              </a:spcAft>
              <a:buClr>
                <a:srgbClr val="F5B300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«Охота»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  <a:p>
            <a:pPr marL="862013" lvl="1" indent="-285750" defTabSz="234950" eaLnBrk="0" hangingPunct="0">
              <a:spcBef>
                <a:spcPct val="20000"/>
              </a:spcBef>
              <a:spcAft>
                <a:spcPct val="20000"/>
              </a:spcAft>
              <a:buClr>
                <a:srgbClr val="F5B300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«Три Медведя»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  <a:p>
            <a:pPr marL="862013" lvl="1" indent="-285750" defTabSz="234950" eaLnBrk="0" hangingPunct="0">
              <a:spcBef>
                <a:spcPct val="20000"/>
              </a:spcBef>
              <a:spcAft>
                <a:spcPct val="20000"/>
              </a:spcAft>
              <a:buClr>
                <a:srgbClr val="F5B300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«Жигулевское»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  <a:p>
            <a:pPr marL="862013" lvl="1" indent="-285750" defTabSz="234950" eaLnBrk="0" hangingPunct="0">
              <a:spcBef>
                <a:spcPct val="20000"/>
              </a:spcBef>
              <a:spcAft>
                <a:spcPct val="20000"/>
              </a:spcAft>
              <a:buClr>
                <a:srgbClr val="F5B300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«Седой Урал»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  <a:p>
            <a:pPr marL="862013" lvl="1" indent="-285750" defTabSz="234950" eaLnBrk="0" hangingPunct="0">
              <a:spcBef>
                <a:spcPct val="20000"/>
              </a:spcBef>
              <a:spcAft>
                <a:spcPct val="20000"/>
              </a:spcAft>
              <a:buClr>
                <a:srgbClr val="F5B300"/>
              </a:buClr>
              <a:buFont typeface="Arial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«Амур Пиво»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  <a:p>
            <a:pPr marL="862013" lvl="1" indent="-285750" defTabSz="234950" eaLnBrk="0" hangingPunct="0">
              <a:spcBef>
                <a:spcPct val="20000"/>
              </a:spcBef>
              <a:spcAft>
                <a:spcPct val="20000"/>
              </a:spcAft>
              <a:buClr>
                <a:srgbClr val="F5B300"/>
              </a:buClr>
              <a:buFont typeface="Arial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«Золотое»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  <a:p>
            <a:pPr marL="862013" lvl="1" indent="-285750" defTabSz="234950" eaLnBrk="0" hangingPunct="0">
              <a:spcBef>
                <a:spcPct val="20000"/>
              </a:spcBef>
              <a:spcAft>
                <a:spcPct val="20000"/>
              </a:spcAft>
              <a:buClr>
                <a:srgbClr val="F5B300"/>
              </a:buClr>
              <a:buFont typeface="Arial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«ПИТ»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  <a:p>
            <a:pPr defTabSz="234950" eaLnBrk="0" hangingPunct="0">
              <a:spcBef>
                <a:spcPct val="20000"/>
              </a:spcBef>
              <a:spcAft>
                <a:spcPct val="20000"/>
              </a:spcAft>
              <a:buClr>
                <a:srgbClr val="F5B300"/>
              </a:buClr>
            </a:pP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Производственная мощность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: &gt;2 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млн </a:t>
            </a:r>
            <a:r>
              <a:rPr lang="ru-RU" b="1" dirty="0" err="1">
                <a:solidFill>
                  <a:schemeClr val="bg1"/>
                </a:solidFill>
                <a:cs typeface="Arial" pitchFamily="34" charset="0"/>
              </a:rPr>
              <a:t>Гл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  <a:p>
            <a:pPr marL="290513" indent="-290513" defTabSz="234950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062" y="836712"/>
            <a:ext cx="778290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Завод основан в 1960 году как «Хабаровский №2» с изначальной мощностью</a:t>
            </a:r>
          </a:p>
          <a:p>
            <a:r>
              <a:rPr lang="ru-RU" sz="1400" dirty="0"/>
              <a:t>170 000 гл. в год. В 1992 г. завод приватизирован и оформлен как ОАО «Амур-Пи-</a:t>
            </a:r>
          </a:p>
          <a:p>
            <a:r>
              <a:rPr lang="ru-RU" sz="1400" dirty="0"/>
              <a:t>во». Начинается глобальная реконструкция производственных площадей — ре-</a:t>
            </a:r>
          </a:p>
          <a:p>
            <a:r>
              <a:rPr lang="ru-RU" sz="1400" dirty="0"/>
              <a:t>конструированы фильтрационный и бродильно-лагерный цеха, </a:t>
            </a:r>
            <a:r>
              <a:rPr lang="ru-RU" sz="1400" dirty="0" err="1"/>
              <a:t>производствен</a:t>
            </a:r>
            <a:r>
              <a:rPr lang="ru-RU" sz="1400" dirty="0"/>
              <a:t>-</a:t>
            </a:r>
          </a:p>
          <a:p>
            <a:r>
              <a:rPr lang="ru-RU" sz="1400" dirty="0" err="1"/>
              <a:t>ная</a:t>
            </a:r>
            <a:r>
              <a:rPr lang="ru-RU" sz="1400" dirty="0"/>
              <a:t> мощность пивоварни увеличивается до 250 000 гл. в год.</a:t>
            </a:r>
          </a:p>
        </p:txBody>
      </p:sp>
    </p:spTree>
    <p:extLst>
      <p:ext uri="{BB962C8B-B14F-4D97-AF65-F5344CB8AC3E}">
        <p14:creationId xmlns:p14="http://schemas.microsoft.com/office/powerpoint/2010/main" val="40834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B6AB1-65C6-41D0-A39D-736087C019F0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title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8775" y="250825"/>
            <a:ext cx="8245475" cy="40163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r>
              <a:rPr lang="en-US" dirty="0" smtClean="0"/>
              <a:t>TPM</a:t>
            </a:r>
            <a:r>
              <a:rPr lang="ru-RU" dirty="0" smtClean="0"/>
              <a:t> (</a:t>
            </a:r>
            <a:r>
              <a:rPr lang="en-US" dirty="0" smtClean="0"/>
              <a:t>Total Productive Management)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8774" y="690215"/>
            <a:ext cx="8245475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Что такое ТРМ ?</a:t>
            </a:r>
          </a:p>
          <a:p>
            <a:r>
              <a:rPr lang="ru-RU" sz="1500" dirty="0"/>
              <a:t>Проект повышения эффективности предприятия направленный на устранение потерь во всех процессах за счет вовлечения всех сотрудников предприятия .</a:t>
            </a:r>
          </a:p>
          <a:p>
            <a:endParaRPr lang="ru-RU" sz="1500" dirty="0"/>
          </a:p>
          <a:p>
            <a:r>
              <a:rPr lang="ru-RU" sz="1500" dirty="0"/>
              <a:t>ТРМ в логистике довольно молодое направление, но очень быстро развивающееся.</a:t>
            </a:r>
          </a:p>
          <a:p>
            <a:r>
              <a:rPr lang="ru-RU" sz="1500" dirty="0"/>
              <a:t>В Марте 2012 года были запущены  три команды  5</a:t>
            </a:r>
            <a:r>
              <a:rPr lang="en-US" sz="1500" dirty="0"/>
              <a:t>s.</a:t>
            </a:r>
            <a:endParaRPr lang="ru-RU" sz="1500" dirty="0"/>
          </a:p>
          <a:p>
            <a:endParaRPr lang="ru-RU" sz="15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Система 5S или «Упорядочение»</a:t>
            </a:r>
          </a:p>
          <a:p>
            <a:r>
              <a:rPr lang="ru-RU" sz="1500" dirty="0"/>
              <a:t>Сокращенное название системы - </a:t>
            </a:r>
            <a:r>
              <a:rPr lang="ru-RU" sz="1500" b="1" dirty="0"/>
              <a:t>5</a:t>
            </a:r>
            <a:r>
              <a:rPr lang="en-US" sz="1500" b="1" dirty="0"/>
              <a:t>S</a:t>
            </a:r>
            <a:r>
              <a:rPr lang="ru-RU" sz="1500" b="1" dirty="0"/>
              <a:t>. </a:t>
            </a:r>
            <a:r>
              <a:rPr lang="ru-RU" sz="1500" dirty="0"/>
              <a:t>Она одна из  наиболее распространенных в японском менеджменте.</a:t>
            </a:r>
          </a:p>
          <a:p>
            <a:r>
              <a:rPr lang="ru-RU" sz="1500" dirty="0"/>
              <a:t>Название системы происходит от пяти японских терминов, начинающихся со звука «</a:t>
            </a:r>
            <a:r>
              <a:rPr lang="ru-RU" sz="1500" dirty="0">
                <a:solidFill>
                  <a:srgbClr val="FF3300"/>
                </a:solidFill>
              </a:rPr>
              <a:t>С</a:t>
            </a:r>
            <a:r>
              <a:rPr lang="ru-RU" sz="1500" dirty="0"/>
              <a:t>»: </a:t>
            </a:r>
            <a:r>
              <a:rPr lang="ru-RU" sz="1500" dirty="0">
                <a:solidFill>
                  <a:srgbClr val="FF3300"/>
                </a:solidFill>
              </a:rPr>
              <a:t>«</a:t>
            </a:r>
            <a:r>
              <a:rPr lang="ru-RU" sz="1500" dirty="0" err="1">
                <a:solidFill>
                  <a:srgbClr val="FF3300"/>
                </a:solidFill>
              </a:rPr>
              <a:t>сейнари</a:t>
            </a:r>
            <a:r>
              <a:rPr lang="ru-RU" sz="1500" dirty="0">
                <a:solidFill>
                  <a:srgbClr val="FF3300"/>
                </a:solidFill>
              </a:rPr>
              <a:t>» , «</a:t>
            </a:r>
            <a:r>
              <a:rPr lang="ru-RU" sz="1500" dirty="0" err="1">
                <a:solidFill>
                  <a:srgbClr val="FF3300"/>
                </a:solidFill>
              </a:rPr>
              <a:t>сейтон</a:t>
            </a:r>
            <a:r>
              <a:rPr lang="ru-RU" sz="1500" dirty="0">
                <a:solidFill>
                  <a:srgbClr val="FF3300"/>
                </a:solidFill>
              </a:rPr>
              <a:t>», «</a:t>
            </a:r>
            <a:r>
              <a:rPr lang="ru-RU" sz="1500" dirty="0" err="1">
                <a:solidFill>
                  <a:srgbClr val="FF3300"/>
                </a:solidFill>
              </a:rPr>
              <a:t>сейсо</a:t>
            </a:r>
            <a:r>
              <a:rPr lang="ru-RU" sz="1500" dirty="0">
                <a:solidFill>
                  <a:srgbClr val="FF3300"/>
                </a:solidFill>
              </a:rPr>
              <a:t>», «</a:t>
            </a:r>
            <a:r>
              <a:rPr lang="ru-RU" sz="1500" dirty="0" err="1">
                <a:solidFill>
                  <a:srgbClr val="FF3300"/>
                </a:solidFill>
              </a:rPr>
              <a:t>сейкецу</a:t>
            </a:r>
            <a:r>
              <a:rPr lang="ru-RU" sz="1500" dirty="0">
                <a:solidFill>
                  <a:srgbClr val="FF3300"/>
                </a:solidFill>
              </a:rPr>
              <a:t>», «</a:t>
            </a:r>
            <a:r>
              <a:rPr lang="ru-RU" sz="1500" dirty="0" err="1">
                <a:solidFill>
                  <a:srgbClr val="FF3300"/>
                </a:solidFill>
              </a:rPr>
              <a:t>сицуке</a:t>
            </a:r>
            <a:r>
              <a:rPr lang="ru-RU" sz="1500" dirty="0">
                <a:solidFill>
                  <a:srgbClr val="FF3300"/>
                </a:solidFill>
              </a:rPr>
              <a:t>».</a:t>
            </a:r>
          </a:p>
          <a:p>
            <a:r>
              <a:rPr lang="ru-RU" sz="1500" dirty="0"/>
              <a:t>Перевод терминов на русский язык может быть как: «организация», «аккуратность», «уборка», «стандартизация», «дисциплина».</a:t>
            </a:r>
          </a:p>
          <a:p>
            <a:endParaRPr lang="ru-RU" sz="1500" dirty="0"/>
          </a:p>
          <a:p>
            <a:r>
              <a:rPr lang="ru-RU" sz="1500" dirty="0"/>
              <a:t>Данная система позволяет практически без капитальных затрат не только наводить порядок на производстве - повышать производительность, сокращать потери, снижать уровень брака и травматизма, но и создавать необходимые стартовые условия для реализации сложных дорогостоящих производственных и организационных инноваций, обеспечивать их высокую эффективность – в первую очередь за счет радикального изменения сознания работников, их отношения к своему делу. </a:t>
            </a:r>
            <a:endParaRPr lang="ru-RU" sz="1500" dirty="0" smtClean="0"/>
          </a:p>
          <a:p>
            <a:r>
              <a:rPr lang="ru-RU" sz="1500" dirty="0" smtClean="0">
                <a:solidFill>
                  <a:srgbClr val="000000"/>
                </a:solidFill>
              </a:rPr>
              <a:t>В </a:t>
            </a:r>
            <a:r>
              <a:rPr lang="ru-RU" sz="1500" dirty="0">
                <a:solidFill>
                  <a:srgbClr val="000000"/>
                </a:solidFill>
              </a:rPr>
              <a:t>качестве </a:t>
            </a:r>
            <a:r>
              <a:rPr lang="ru-RU" sz="1500" dirty="0" smtClean="0">
                <a:solidFill>
                  <a:srgbClr val="000000"/>
                </a:solidFill>
              </a:rPr>
              <a:t>примера  </a:t>
            </a:r>
            <a:r>
              <a:rPr lang="ru-RU" sz="1500" dirty="0">
                <a:solidFill>
                  <a:srgbClr val="000000"/>
                </a:solidFill>
              </a:rPr>
              <a:t>развивающегося направления 5</a:t>
            </a:r>
            <a:r>
              <a:rPr lang="en-US" sz="1500" dirty="0">
                <a:solidFill>
                  <a:srgbClr val="000000"/>
                </a:solidFill>
              </a:rPr>
              <a:t>s </a:t>
            </a:r>
            <a:r>
              <a:rPr lang="ru-RU" sz="1500" dirty="0">
                <a:solidFill>
                  <a:srgbClr val="000000"/>
                </a:solidFill>
              </a:rPr>
              <a:t> в логистике  «АМУР-ПИВО»,</a:t>
            </a:r>
          </a:p>
          <a:p>
            <a:r>
              <a:rPr lang="ru-RU" sz="1500" dirty="0">
                <a:solidFill>
                  <a:srgbClr val="000000"/>
                </a:solidFill>
              </a:rPr>
              <a:t> подробная визуализация представлена на следующем слайде </a:t>
            </a:r>
            <a:r>
              <a:rPr lang="en-US" sz="1500" dirty="0">
                <a:solidFill>
                  <a:srgbClr val="000000"/>
                </a:solidFill>
              </a:rPr>
              <a:t>: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004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SC05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2209800" cy="1981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 rot="5400000" flipH="1" flipV="1">
            <a:off x="-240998" y="4618238"/>
            <a:ext cx="923330" cy="1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5C12"/>
                </a:solidFill>
              </a:rPr>
              <a:t>после</a:t>
            </a:r>
            <a:endParaRPr lang="ru-RU" b="1" dirty="0">
              <a:solidFill>
                <a:srgbClr val="005C12"/>
              </a:solidFill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 rot="16200000">
            <a:off x="35996" y="2279650"/>
            <a:ext cx="36933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5C12"/>
                </a:solidFill>
              </a:rPr>
              <a:t>до</a:t>
            </a:r>
            <a:endParaRPr lang="ru-RU" b="1" dirty="0">
              <a:solidFill>
                <a:srgbClr val="005C12"/>
              </a:solidFill>
            </a:endParaRPr>
          </a:p>
        </p:txBody>
      </p:sp>
      <p:pic>
        <p:nvPicPr>
          <p:cNvPr id="61445" name="Picture 5" descr="DSC009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2201863" cy="1905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716810" y="44624"/>
            <a:ext cx="6096000" cy="64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5S </a:t>
            </a:r>
            <a:r>
              <a:rPr lang="ru-RU" sz="2000" b="1" dirty="0" smtClean="0">
                <a:solidFill>
                  <a:srgbClr val="000000"/>
                </a:solidFill>
              </a:rPr>
              <a:t>: Упорядочение в действии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61447" name="Picture 7" descr="DSC0008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2133600" cy="1981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 descr="DSC0089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2133600" cy="1905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9" name="Picture 9" descr="DSC0089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33800"/>
            <a:ext cx="2088232" cy="1905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0" name="Picture 10" descr="DSC052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95400"/>
            <a:ext cx="2088232" cy="1981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3581400" y="3352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8200"/>
              </a:solidFill>
            </a:endParaRP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5791200" y="3352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8200"/>
              </a:solidFill>
            </a:endParaRP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8077200" y="3352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8200"/>
              </a:solidFill>
            </a:endParaRPr>
          </a:p>
        </p:txBody>
      </p:sp>
      <p:pic>
        <p:nvPicPr>
          <p:cNvPr id="61454" name="Picture 14" descr="Рисунок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1981200" cy="1981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5" name="Picture 15" descr="Рисунок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065338" cy="1905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1371600" y="3352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8200"/>
              </a:solidFill>
            </a:endParaRP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228600" y="5562600"/>
            <a:ext cx="87630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rgbClr val="008200"/>
              </a:solidFill>
            </a:endParaRPr>
          </a:p>
          <a:p>
            <a:r>
              <a:rPr lang="en-US" b="1" dirty="0">
                <a:solidFill>
                  <a:srgbClr val="00320A"/>
                </a:solidFill>
              </a:rPr>
              <a:t>1. </a:t>
            </a:r>
            <a:r>
              <a:rPr lang="ru-RU" b="1" dirty="0" smtClean="0">
                <a:solidFill>
                  <a:srgbClr val="008200"/>
                </a:solidFill>
              </a:rPr>
              <a:t>Ремонт помещения склада был осуществлен силами сотрудников</a:t>
            </a:r>
            <a:endParaRPr lang="ru-RU" b="1" dirty="0">
              <a:solidFill>
                <a:srgbClr val="008200"/>
              </a:solidFill>
            </a:endParaRPr>
          </a:p>
          <a:p>
            <a:pPr eaLnBrk="0" hangingPunct="0"/>
            <a:r>
              <a:rPr lang="en-US" b="1" dirty="0">
                <a:solidFill>
                  <a:srgbClr val="00320A"/>
                </a:solidFill>
              </a:rPr>
              <a:t>2. </a:t>
            </a:r>
            <a:r>
              <a:rPr lang="ru-RU" b="1" dirty="0" smtClean="0">
                <a:solidFill>
                  <a:srgbClr val="008200"/>
                </a:solidFill>
              </a:rPr>
              <a:t>Ремонт склада производился в нерабочее время</a:t>
            </a:r>
            <a:r>
              <a:rPr lang="en-US" b="1" dirty="0" smtClean="0">
                <a:solidFill>
                  <a:srgbClr val="008200"/>
                </a:solidFill>
              </a:rPr>
              <a:t>.</a:t>
            </a:r>
            <a:endParaRPr lang="en-US" b="1" dirty="0">
              <a:solidFill>
                <a:srgbClr val="008200"/>
              </a:solidFill>
            </a:endParaRPr>
          </a:p>
          <a:p>
            <a:pPr eaLnBrk="0" hangingPunct="0"/>
            <a:endParaRPr lang="ru-RU" b="1" dirty="0">
              <a:solidFill>
                <a:srgbClr val="008200"/>
              </a:solidFill>
            </a:endParaRPr>
          </a:p>
          <a:p>
            <a:endParaRPr lang="ru-RU" dirty="0">
              <a:solidFill>
                <a:srgbClr val="008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52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RMA DOCSYS~XML" val="&lt;?xml version=&quot;1.0&quot;?&gt;&#10;&lt;data customer=&quot;heineken&quot; profile=&quot;heineken&quot; model=&quot;ds-presentation.xml&quot; country-code=&quot;7&quot; target=&quot;Microsoft PowerPoint&quot; target-version=&quot;14.0.6111&quot;&gt;&lt;ds-presentation template=&quot;/ds-presentation-0403.pot&quot; id=&quot;96015875905bda364f36caeb5d244a04&quot; version=&quot;1.0&quot; lcid=&quot;1049&quot;&gt;&lt;PAPER/&gt;&lt;array value=&quot;title|2|ending&quot;/&gt;&lt;signer-item value=&quot;2&quot; formatted-value=&quot;Ekaterina Gurova&quot;&gt;&lt;sender name=&quot;Ekaterina Gurova&quot; gender=&quot;F&quot; language=&quot;2057&quot; size=&quot;A4&quot; salutation=&quot;1&quot; greetings=&quot;1&quot; companyid=&quot;87&quot; locationid=&quot;175&quot; initials=&quot;EG&quot; first=&quot;Ekaterina&quot; last=&quot;Gurova&quot; department=&quot;Corporate Relations&quot; email=&quot;ekaterina.gurova@heineken.com&quot; function=&quot;CSR &amp;amp; Sustainability Manager&quot; countryid=&quot;RUS&quot; countrycode=&quot;7&quot;/&gt;&#10;  &lt;/signer-item&gt;&lt;location-item value=&quot;175&quot; formatted-value=&quot;HEINEKEN Russia (StPt)&quot;&gt;&lt;location locationid=&quot;175&quot; locations-locationid=&quot;175&quot; name=&quot;HEINEKEN Russia (StPt)&quot; timestamp=&quot;2012-02-17T07:53:26&quot; countryid=&quot;RUS&quot; countrycode=&quot;7&quot; phone=&quot;+7 (812) 326 85 85&quot; fax=&quot;+7 (812) 326 85 88&quot; opcoid=&quot;11&quot; read-only=&quot;true&quot;&gt;&#10;    &lt;language id=&quot;2057&quot; address=&quot;24 Telmana str, Saint-Petersburg, 193230&quot; postaladdress=&quot;24 Telmana str, Saint-Petersburg, 193230&quot; footer=&quot;&quot; country=&quot;Russia&quot;/&gt;&#10;    &lt;language id=&quot;1033&quot; address=&quot;24 Telmana str, Saint-Petersburg, 193230&quot; postaladdress=&quot;24 Telmana str, Saint-Petersburg, 193230&quot; footer=&quot;&quot; country=&quot;Russia&quot;/&gt;&#10;    &lt;language id=&quot;1043&quot; address=&quot;24 Telmana str, Saint-Petersburg, 193230&quot; postaladdress=&quot;24 Telmana str, Saint-Petersburg, 193230&quot; footer=&quot;&quot; country=&quot;Russia&quot;/&gt;&#10;    &lt;language id=&quot;1031&quot; address=&quot;24 Telmana str, Saint-Petersburg, 193230&quot; postaladdress=&quot;24 Telmana str, Saint-Petersburg, 193230&quot; footer=&quot;&quot; country=&quot;Russia&quot;/&gt;&#10;    &lt;language id=&quot;1036&quot; address=&quot;24 Telmana str, Saint-Petersburg, 193230&quot; postaladdress=&quot;24 Telmana str, Saint-Petersburg, 193230&quot; footer=&quot;&quot; country=&quot;Russia&quot;/&gt;&#10;    &lt;language id=&quot;1034&quot; address=&quot;24 Telmana str, Saint-Petersburg, 193230&quot; postaladdress=&quot;24 Telmana str, Saint-Petersburg, 193230&quot; footer=&quot;&quot; country=&quot;Russia&quot;/&gt;&#10;    &lt;language id=&quot;1046&quot; address=&quot;24 Telmana str, Saint-Petersburg, 193230&quot; postaladdress=&quot;24 Telmana str, Saint-Petersburg, 193230&quot; footer=&quot;&quot; country=&quot;Russia&quot;/&gt;&#10;    &lt;language id=&quot;1048&quot; address=&quot;24 Telmana str, Saint-Petersburg, 193230&quot; postaladdress=&quot;24 Telmana str, Saint-Petersburg, 193230&quot; footer=&quot;&quot; country=&quot;Russia&quot;/&gt;&#10;    &lt;language id=&quot;1038&quot; address=&quot;24 Telmana str, Saint-Petersburg, 193230&quot; postaladdress=&quot;24 Telmana str, Saint-Petersburg, 193230&quot; footer=&quot;&quot; country=&quot;Russia&quot;/&gt;&#10;    &lt;language id=&quot;1049&quot; address=&quot;24 Telmana str, Saint-Petersburg, 193230&quot; postaladdress=&quot;24 Telmana str, Saint-Petersburg, 193230&quot; footer=&quot;&quot; country=&quot;Russia&quot;/&gt;&#10;    &lt;language id=&quot;1029&quot; address=&quot;24 Telmana str, Saint-Petersburg, 193230&quot; postaladdress=&quot;24 Telmana str, Saint-Petersburg, 193230&quot; footer=&quot;&quot; country=&quot;Russia&quot;/&gt;&#10;    &lt;language id=&quot;1040&quot; address=&quot;24 Telmana str, Saint-Petersburg, 193230&quot; postaladdress=&quot;24 Telmana str, Saint-Petersburg, 193230&quot; footer=&quot;&quot; country=&quot;Russia&quot;/&gt;&#10;    &lt;language id=&quot;1051&quot; address=&quot;24 Telmana str, Saint-Petersburg, 193230&quot; postaladdress=&quot;24 Telmana str, Saint-Petersburg, 193230&quot; footer=&quot;&quot; country=&quot;Russia&quot;/&gt;&#10;   &lt;/location&gt;&#10;  &lt;/location-item&gt;&lt;legalentity-item value=&quot;87&quot; formatted-value=&quot;HEINEKEN Russia&quot;&gt;&lt;company companyid=&quot;87&quot; name=&quot;HEINEKEN Russia&quot; display=&quot;HEINEKEN Russia&quot; phone=&quot;&quot; fax=&quot;&quot; telex=&quot;&quot; email=&quot;&quot; website=&quot;&quot; color=&quot;green&quot; timestamp=&quot;2012-01-31T06:31:56&quot; opcoid=&quot;11&quot; read-only=&quot;true&quot;&gt;&#10;    &lt;language id=&quot;2057&quot; footer=&quot;&quot; legaltext=&quot;Registered Office at Russia- State Regisration Office-Certificate No.1027801527467\n&quot; faxtext=&quot;   &quot;/&gt;&#10;    &lt;language id=&quot;1033&quot; footer=&quot;&quot; legaltext=&quot;*&quot; faxtext=&quot;*&quot;/&gt;&#10;    &lt;language id=&quot;1043&quot; footer=&quot;&quot; legaltext=&quot;*&quot; faxtext=&quot;*&quot;/&gt;&#10;    &lt;language id=&quot;1031&quot; footer=&quot;&quot; legaltext=&quot;*&quot; faxtext=&quot;*&quot;/&gt;&#10;    &lt;language id=&quot;1036&quot; footer=&quot;&quot; legaltext=&quot;*&quot; faxtext=&quot;*&quot;/&gt;&#10;    &lt;language id=&quot;1034&quot; footer=&quot;&quot; legaltext=&quot;*&quot; faxtext=&quot;*&quot;/&gt;&#10;    &lt;language id=&quot;1046&quot; footer=&quot;&quot; legaltext=&quot;*&quot; faxtext=&quot;*&quot;/&gt;&#10;    &lt;language id=&quot;1048&quot; footer=&quot;&quot; legaltext=&quot;*&quot; faxtext=&quot;*&quot;/&gt;&#10;    &lt;language id=&quot;1038&quot; footer=&quot;&quot; legaltext=&quot;*&quot; faxtext=&quot;*&quot;/&gt;&#10;    &lt;language id=&quot;1049&quot; footer=&quot;&quot; legaltext=&quot;*&quot; faxtext=&quot;*&quot;/&gt;&#10;    &lt;language id=&quot;1029&quot; footer=&quot;&quot; legaltext=&quot;*&quot; faxtext=&quot;*&quot;/&gt;&#10;    &lt;language id=&quot;1040&quot; footer=&quot;&quot; legaltext=&quot;*&quot; faxtext=&quot;*&quot;/&gt;&#10;    &lt;language id=&quot;1051&quot; footer=&quot;&quot; legaltext=&quot;*&quot; faxtext=&quot;*&quot;/&gt;&#10;   &lt;/company&gt;&#10;  &lt;/legalentity-item&gt;&lt;reopened value=&quot;false&quot;/&gt;&lt;deleted-title value=&quot;false&quot;/&gt;&lt;deleted-ending value=&quot;false&quot;/&gt;&lt;slidechooser-folder formatted-value=&quot;(green)&quot;/&gt;&lt;title value=&quot;&amp;quot;Зеленая&amp;quot; дистрибуция HEINEKEN&quot; formatted-value=&quot;&amp;quot;Зеленая&amp;quot; дистрибуция HEINEKEN&quot; format-disabled=&quot;true&quot;/&gt;&lt;subtitle value=&quot;экологически безопасные технологии&quot; formatted-value=&quot;экологически безопасные технологии&quot; format-disabled=&quot;true&quot;/&gt;&lt;classification value=&quot;0&quot; formatted-value=&quot;&quot;/&gt;&lt;date value=&quot;2012-04-19T00:00:00&quot; formatted-value=&quot;19 Апрель 2012&quot;/&gt;&lt;footer formatted-value=&quot;Ekaterina Gurova | 19 Апрель 2012&quot;/&gt;&lt;image value=&quot;fullback&quot; formatted-value=&quot;Complete&quot;/&gt;&lt;backgroundimage formatted-value=&quot;(slides)/images/titleslide/green-0403-fullback.png&quot;/&gt;&lt;backgroundslide formatted-value=&quot;(slides)/images/slides/green-0403-white.png&quot;/&gt;&lt;backgroundimagethumb formatted-value=&quot;(slides)/images/titleslide/(thumbnails)/green-0403-fullback.png.jpg&quot;/&gt;&lt;speaker value=&quot;1&quot; formatted-value=&quot;Ekaterina Gurova&quot;/&gt;&lt;legalentity value=&quot;HEINEKEN Russia&quot; formatted-value=&quot;HEINEKEN Russia&quot;/&gt;&lt;reqcolor value=&quot;green&quot; formatted-value=&quot;green&quot;/&gt;&lt;slidecolor formatted-value=&quot;green&quot;/&gt;&lt;selectedcolor value=&quot;1&quot; formatted-value=&quot;Green&quot;/&gt;&lt;doctype value=&quot;Презентация&quot; formatted-value=&quot;Презентация&quot;/&gt;&lt;subheader value=&quot;(введите заголовок...)&quot; formatted-value=&quot;(введите заголовок...)&quot;/&gt;&lt;size value=&quot;OnScreen&quot; formatted-value=&quot;Standard&quot;/&gt;&lt;/ds-presentation&gt;&lt;/data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od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sub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LIDEID" val="titleslides"/>
  <p:tag name="DS-STYLEID" val="titleslide-f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center-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LIDEID" val="contentslides"/>
  <p:tag name="DS-STYLEID" val="contentslid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le"/>
  <p:tag name="DS-LAYOUT-ONSCREEN" val="left:167.2441; top:94.07693; width:510.2362; height:33.92811; font-size:34; "/>
  <p:tag name="DS-LAYOUT-CUSTOM" val="left:167.2441; top:67.93228; width:510.2362; height:33.92811; font-size:34;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ody"/>
  <p:tag name="DS-LAYOUT-ONSCREEN" val="left:167.2441; top:148.5; width:510.2362; height:339.5; "/>
  <p:tag name="DS-LAYOUT-CUSTOM" val="left:167.2441; top:122.4567; width:510.2362; height:229.6434;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numbers"/>
  <p:tag name="DS-LAYOUT-ONSCREEN" val="left:42.48441; top:148.5; width:99.2478; height:339.5; "/>
  <p:tag name="DS-LAYOUT-CUSTOM" val="left:42.48441; top:122.4567; width:99.24787; height:229.6434;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LIDEID" val="nextslides"/>
  <p:tag name="DS-STYLEID" val="nextslide-no-subtitl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8200"/>
      </a:dk1>
      <a:lt1>
        <a:srgbClr val="FFFFFF"/>
      </a:lt1>
      <a:dk2>
        <a:srgbClr val="205527"/>
      </a:dk2>
      <a:lt2>
        <a:srgbClr val="7AB800"/>
      </a:lt2>
      <a:accent1>
        <a:srgbClr val="FECB00"/>
      </a:accent1>
      <a:accent2>
        <a:srgbClr val="DF9A18"/>
      </a:accent2>
      <a:accent3>
        <a:srgbClr val="FFFFFF"/>
      </a:accent3>
      <a:accent4>
        <a:srgbClr val="006E00"/>
      </a:accent4>
      <a:accent5>
        <a:srgbClr val="FEE2AA"/>
      </a:accent5>
      <a:accent6>
        <a:srgbClr val="CA8B15"/>
      </a:accent6>
      <a:hlink>
        <a:srgbClr val="2A6EBB"/>
      </a:hlink>
      <a:folHlink>
        <a:srgbClr val="8E258D"/>
      </a:folHlink>
    </a:clrScheme>
    <a:fontScheme name="Default Design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Default Design 1">
        <a:dk1>
          <a:srgbClr val="008200"/>
        </a:dk1>
        <a:lt1>
          <a:srgbClr val="FFFFFF"/>
        </a:lt1>
        <a:dk2>
          <a:srgbClr val="205527"/>
        </a:dk2>
        <a:lt2>
          <a:srgbClr val="7AB800"/>
        </a:lt2>
        <a:accent1>
          <a:srgbClr val="FECB00"/>
        </a:accent1>
        <a:accent2>
          <a:srgbClr val="DF9A18"/>
        </a:accent2>
        <a:accent3>
          <a:srgbClr val="FFFFFF"/>
        </a:accent3>
        <a:accent4>
          <a:srgbClr val="006E00"/>
        </a:accent4>
        <a:accent5>
          <a:srgbClr val="FEE2AA"/>
        </a:accent5>
        <a:accent6>
          <a:srgbClr val="CA8B15"/>
        </a:accent6>
        <a:hlink>
          <a:srgbClr val="2A6EBB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8E00"/>
      </a:dk1>
      <a:lt1>
        <a:srgbClr val="FFFFFF"/>
      </a:lt1>
      <a:dk2>
        <a:srgbClr val="205527"/>
      </a:dk2>
      <a:lt2>
        <a:srgbClr val="7AB800"/>
      </a:lt2>
      <a:accent1>
        <a:srgbClr val="FECB00"/>
      </a:accent1>
      <a:accent2>
        <a:srgbClr val="DF9A18"/>
      </a:accent2>
      <a:accent3>
        <a:srgbClr val="FFFFFF"/>
      </a:accent3>
      <a:accent4>
        <a:srgbClr val="007800"/>
      </a:accent4>
      <a:accent5>
        <a:srgbClr val="FEE2AA"/>
      </a:accent5>
      <a:accent6>
        <a:srgbClr val="CA8B15"/>
      </a:accent6>
      <a:hlink>
        <a:srgbClr val="2A6EBB"/>
      </a:hlink>
      <a:folHlink>
        <a:srgbClr val="8E25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8E00"/>
      </a:dk1>
      <a:lt1>
        <a:srgbClr val="FFFFFF"/>
      </a:lt1>
      <a:dk2>
        <a:srgbClr val="205527"/>
      </a:dk2>
      <a:lt2>
        <a:srgbClr val="7AB800"/>
      </a:lt2>
      <a:accent1>
        <a:srgbClr val="FECB00"/>
      </a:accent1>
      <a:accent2>
        <a:srgbClr val="DF9A18"/>
      </a:accent2>
      <a:accent3>
        <a:srgbClr val="FFFFFF"/>
      </a:accent3>
      <a:accent4>
        <a:srgbClr val="007800"/>
      </a:accent4>
      <a:accent5>
        <a:srgbClr val="FEE2AA"/>
      </a:accent5>
      <a:accent6>
        <a:srgbClr val="CA8B15"/>
      </a:accent6>
      <a:hlink>
        <a:srgbClr val="2A6EBB"/>
      </a:hlink>
      <a:folHlink>
        <a:srgbClr val="8E25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1470</Words>
  <Application>Microsoft Office PowerPoint</Application>
  <PresentationFormat>Экран (4:3)</PresentationFormat>
  <Paragraphs>245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Default Design</vt:lpstr>
      <vt:lpstr>«ЗЕЛЕНАЯ» ДИСТРИБУЦИЯ HEINEKEN</vt:lpstr>
      <vt:lpstr>Содержание</vt:lpstr>
      <vt:lpstr>HEINEKEN - только натуральные ингредиенты</vt:lpstr>
      <vt:lpstr>Презентация PowerPoint</vt:lpstr>
      <vt:lpstr>Презентация PowerPoint</vt:lpstr>
      <vt:lpstr>HEINEKEN Russia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24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HEINEKEN Russia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"Зеленая" дистрибуция HEINEKEN</dc:title>
  <dc:subject>экологически безопасные технологии</dc:subject>
  <dc:creator>Ekaterina Gurova</dc:creator>
  <cp:lastModifiedBy>Ekaterina Starikova</cp:lastModifiedBy>
  <cp:revision>98</cp:revision>
  <cp:lastPrinted>2012-04-18T11:52:12Z</cp:lastPrinted>
  <dcterms:created xsi:type="dcterms:W3CDTF">2011-05-25T14:45:17Z</dcterms:created>
  <dcterms:modified xsi:type="dcterms:W3CDTF">2012-04-18T12:17:58Z</dcterms:modified>
  <cp:category>Презентация</cp:category>
</cp:coreProperties>
</file>