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77" r:id="rId4"/>
    <p:sldId id="278" r:id="rId5"/>
    <p:sldId id="281" r:id="rId6"/>
    <p:sldId id="263" r:id="rId7"/>
    <p:sldId id="273" r:id="rId8"/>
    <p:sldId id="268" r:id="rId9"/>
    <p:sldId id="276" r:id="rId10"/>
    <p:sldId id="282" r:id="rId11"/>
    <p:sldId id="265" r:id="rId12"/>
    <p:sldId id="283" r:id="rId13"/>
    <p:sldId id="267" r:id="rId14"/>
    <p:sldId id="269" r:id="rId15"/>
    <p:sldId id="275" r:id="rId16"/>
    <p:sldId id="270" r:id="rId17"/>
    <p:sldId id="271" r:id="rId18"/>
    <p:sldId id="286" r:id="rId19"/>
    <p:sldId id="28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2E4A1-C0FA-45D6-911F-B8753D68BADA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6D26A-6F0A-49DB-BE8F-C6A785119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37D8C5-E655-41E1-A513-748A856FCF5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22833B-E76E-4B0B-B6F3-4489F29C5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b="1" i="1" dirty="0"/>
              <a:t>Мотивация </a:t>
            </a:r>
            <a:r>
              <a:rPr lang="ru-RU" b="1" i="1" dirty="0" smtClean="0"/>
              <a:t>складского </a:t>
            </a:r>
            <a:r>
              <a:rPr lang="ru-RU" b="1" i="1" dirty="0"/>
              <a:t>персонала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068960"/>
            <a:ext cx="5832648" cy="129614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Из опыта работы  компании "Невада"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288033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Выполнение регламентов отбора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0" y="1196753"/>
          <a:ext cx="8064897" cy="5040558"/>
        </p:xfrm>
        <a:graphic>
          <a:graphicData uri="http://schemas.openxmlformats.org/drawingml/2006/table">
            <a:tbl>
              <a:tblPr/>
              <a:tblGrid>
                <a:gridCol w="1461655"/>
                <a:gridCol w="1358479"/>
                <a:gridCol w="1358479"/>
                <a:gridCol w="825406"/>
                <a:gridCol w="825406"/>
                <a:gridCol w="825406"/>
                <a:gridCol w="1410066"/>
              </a:tblGrid>
              <a:tr h="384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Процесс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Тип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Волны отгрузки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(0 -вечер, 1 - утро следующего дня 7.30, 2 - утро следующего дня 8.30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План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Факт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Ответственный за заполнение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время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Время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Причина отклонения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8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Заказы запущены в работу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СКС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 15:00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14:56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Пархоменко К., Ралдугин С.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опт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 18:30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18:31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ВИП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 17:30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17-28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розница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 10:00 (следующего дня)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9:55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Розница город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 20:30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20:40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8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Наборка и передача ТМЦ завершена (пик - листы 2 этаж) СОЛВО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СКС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17:00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17:01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Пархоменко К., Ралдугин С.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ВИП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19:00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19:10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Розница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12:30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12:00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опт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23:20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Розница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23:40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8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Наборка и передача ТМЦ завершена (работы РДТ) СОЛВО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СКС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17:40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Пархоменко К., Ралдугин С.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ВИП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19:50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Розница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12:30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11:20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Регион опт 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0:00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23:40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Розница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0:00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00-10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Учет ошибок.(качество отбора)</a:t>
            </a:r>
            <a:endParaRPr lang="ru-RU" sz="2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196752"/>
          <a:ext cx="7848870" cy="1152525"/>
        </p:xfrm>
        <a:graphic>
          <a:graphicData uri="http://schemas.openxmlformats.org/drawingml/2006/table">
            <a:tbl>
              <a:tblPr/>
              <a:tblGrid>
                <a:gridCol w="1162796"/>
                <a:gridCol w="920546"/>
                <a:gridCol w="920546"/>
                <a:gridCol w="1082046"/>
                <a:gridCol w="1078009"/>
                <a:gridCol w="1340444"/>
                <a:gridCol w="1344483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Контейнер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борка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Передача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Приём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Собрано с ошибками: 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Передано в зону ошибок: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Принято: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течение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2012-03-02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приёмо-передача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составила 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9" y="2348880"/>
          <a:ext cx="7848871" cy="2016222"/>
        </p:xfrm>
        <a:graphic>
          <a:graphicData uri="http://schemas.openxmlformats.org/drawingml/2006/table">
            <a:tbl>
              <a:tblPr/>
              <a:tblGrid>
                <a:gridCol w="976877"/>
                <a:gridCol w="1383104"/>
                <a:gridCol w="1385522"/>
                <a:gridCol w="1209007"/>
                <a:gridCol w="1209007"/>
                <a:gridCol w="880156"/>
                <a:gridCol w="805198"/>
              </a:tblGrid>
              <a:tr h="174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Контейнер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борка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Передача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Приём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9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CNT7942911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9:45:14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Бурков Дмитрий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10:46:44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Максимов Руслан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10:57:15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Максимов Руслан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45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859652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10:23:26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Фахурдинов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Женя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10:39:45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Иванников Константин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11:14:22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Сокол Евгений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1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Собрано с ошибками: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Передано в зону ошибок: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Принято: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4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течение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2012-03-05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приёмо-передача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составила 100.00%</a:t>
                      </a:r>
                    </a:p>
                  </a:txBody>
                  <a:tcPr marL="227337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9" y="4365104"/>
          <a:ext cx="7848873" cy="1584175"/>
        </p:xfrm>
        <a:graphic>
          <a:graphicData uri="http://schemas.openxmlformats.org/drawingml/2006/table">
            <a:tbl>
              <a:tblPr/>
              <a:tblGrid>
                <a:gridCol w="926907"/>
                <a:gridCol w="1312352"/>
                <a:gridCol w="1314646"/>
                <a:gridCol w="1147162"/>
                <a:gridCol w="1147162"/>
                <a:gridCol w="1000322"/>
                <a:gridCol w="1000322"/>
              </a:tblGrid>
              <a:tr h="2656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Контейнер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борка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Передача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Приём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Оператор</a:t>
                      </a:r>
                    </a:p>
                  </a:txBody>
                  <a:tcPr marL="6096" marR="6096" marT="60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2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CNT7963774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15:53:36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Бурков Дмитрий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17:08:02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Иванников Константин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17:08:38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Иванников Константин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6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Собрано с ошибками: 1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Передано в зону ошибок: 1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Принято: 1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654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течение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2012-03-06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приёмо-передача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составила 100.00%</a:t>
                      </a:r>
                    </a:p>
                  </a:txBody>
                  <a:tcPr marL="21945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4401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bg1"/>
                </a:solidFill>
              </a:rPr>
              <a:t>Выполнение требований по ТПБ и ОТ.</a:t>
            </a:r>
            <a:endParaRPr lang="ru-RU" sz="1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" y="260645"/>
          <a:ext cx="9143998" cy="6597358"/>
        </p:xfrm>
        <a:graphic>
          <a:graphicData uri="http://schemas.openxmlformats.org/drawingml/2006/table">
            <a:tbl>
              <a:tblPr/>
              <a:tblGrid>
                <a:gridCol w="334877"/>
                <a:gridCol w="2009262"/>
                <a:gridCol w="3906897"/>
                <a:gridCol w="620143"/>
                <a:gridCol w="570530"/>
                <a:gridCol w="582934"/>
                <a:gridCol w="548825"/>
                <a:gridCol w="570530"/>
              </a:tblGrid>
              <a:tr h="924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Параметры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Требование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Склад 1С: Нестле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Юнилевер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Зона комплектации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ск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Мезанин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Балл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04" marR="4804" marT="4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Подход  к  внутренним ПК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Подход  к внутренним ПК  должен быть свободным, т.е. не заставлен </a:t>
                      </a:r>
                      <a:r>
                        <a:rPr lang="ru-RU" sz="9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палетами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с  продуктами  или  другими  материалами.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Укомлектованность внутренних ПК и  исправность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Внутренние  ПК должны  быть полностью укомплектованы пожарными  рукавами  и стволами  и  быть  исправны 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Курение в  строго  отведённых местах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Курение разрешается  в специально  отведённых  и  оборудованных  местах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Хранение товара на стеллажах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Товар должен храниться на стеллажах каждый в своей зоне (ячейке), стеллаж должен быть высотой не менее 10-15 см от пола. Хранение товара на полу не допускается.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Наличие  и  исправность огнетушителей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Огнетушители  должны быть в  наличии  и  исправны (с датой зарядки).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Содержание  территории 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Запрещается  загромождать  проходы  и  проезды  на  складе, сооружать временные сгораемые  строения. Проезды  и  проходы  должны  быть свободными. 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Исправность  электропроводки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Электропроводка должна  быть исправна  и  установленного образца.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Утилизация лишнего мусора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Площадь должна быть очищена от  мусора и посторонних предметов. Своевременный вывоз мусора. Чистота рабочих мест.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Возможность подъезда к необходимому виду товара, паллету 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Отсутствие загромождений , обеспечение свободных проходов и проездов для эффективного перемещения паллет с товаром на нужное место, прохода сотрудников.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Хранение  продуктов  питания.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Должен  соблюдаться  температурный режим  хранения  продуктов  питания на складах. Складирование с  портящимися  и  просроченными  товарами не допускается.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Отсутствие  бытовых  и эл/нагревательных  приборов 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На складах не должно быть электронагревательных приборов (чайники и др)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Наличие на складе мест для хранения одежды сотрудников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Одежда сотрудников должна храниться в специально отведённых для этого местах - гардероб, шкафчики, вешалки, кабинеты. Хранение вещей и прием пищи не в специально отведенных местах запрещено.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1,00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Отношение  к  имуществу  предприятия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Рабочая  одежда  и  каски  должны  содержаться  в  чистоте, порча(порывы, надписи на касках и.т.п.) не допускается.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Влажная уборка склада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Склад должен подвергаться не реже 1го раза в день влажной уборке - мытьё пола,  с применением спец. техники, вытирание  пыли с  основных мест работы сотрудников.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Свободный  доступ  к запасным  и эвакуационным выходам.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Запасные  и  эвакуационные выходы должны быть свободными  и не заставленными  посторонними  предметами..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Отсутствие пожароопасных и </a:t>
                      </a:r>
                      <a:r>
                        <a:rPr lang="ru-RU" sz="9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легковоспламеняющих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материалов 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На складах не должно быть складированных  сломанных деревянных </a:t>
                      </a:r>
                      <a:r>
                        <a:rPr lang="ru-RU" sz="9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палет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листов  пенопласта, использованного </a:t>
                      </a:r>
                      <a:r>
                        <a:rPr lang="ru-RU" sz="9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целлофана 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и др.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0,50</a:t>
                      </a:r>
                    </a:p>
                  </a:txBody>
                  <a:tcPr marL="4804" marR="4804" marT="4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Итоговый расчет  заработной платы 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2" y="836710"/>
          <a:ext cx="8856988" cy="4896547"/>
        </p:xfrm>
        <a:graphic>
          <a:graphicData uri="http://schemas.openxmlformats.org/drawingml/2006/table">
            <a:tbl>
              <a:tblPr/>
              <a:tblGrid>
                <a:gridCol w="1476158"/>
                <a:gridCol w="1476166"/>
                <a:gridCol w="1476166"/>
                <a:gridCol w="1476166"/>
                <a:gridCol w="1476166"/>
                <a:gridCol w="1476166"/>
              </a:tblGrid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Выработка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П.Ч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П.Ч.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03" marR="5603" marT="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итого руб.выработка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задачи руб.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Штрафы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руб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.(-)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оклад(по факту часов)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з/п.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Ванаков А.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8891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18591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Крюков Вит.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7393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11193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Котельников А.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5948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15948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Гирин Д.В.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9958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  <a:endParaRPr lang="ru-RU" sz="1000" b="1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6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Берилло А А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3890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9490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Романов И.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7552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15152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Поляков М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7951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14751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Сульдин П.Н.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1696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4096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Приходько А.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5684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10684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Никитин С.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5375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11375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Максимовский А.И.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8124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17824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Лукьянов И.Д.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13709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23109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Буланов Д.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8815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17415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Алексенко А.А.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7071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15671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Барышев С.Л.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15940</a:t>
                      </a:r>
                    </a:p>
                  </a:txBody>
                  <a:tcPr marL="5603" marR="5603" marT="56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25340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60212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 = Переменная часть – штраф + оклад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Мотивационная среда</a:t>
            </a:r>
            <a:endParaRPr lang="ru-RU" sz="20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Мотивационная среда компании, основанная на экономической мотивации, стабилизирует компанию и позволяет удерживать ценных работников с помощью денег. Такой же эффект имеет и статусная мотивация, только она позволяет удерживать ценных работников с помощью предоставления им возможности карьерного роста. Мотивационная среда компании, основанная на нематериальных ценностях, стимулирует активность работников, увеличивает их производительность труда, повышает качество выполняемых работ. В основном в современных компаниях встречается либо внешнее мотивирование сотрудников, либо внутреннее. Следовательно, для создания положительной мотивационной среды внутри компании необходимо строить мотивационную среду, основанную как на материальном стимулировании так и не на материальном стимулировании работников. Именно это сочетание позволит удовлетворить большинство потребностей, которые возникают как у работников, так и у работодателей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Условия для соревнований</a:t>
            </a:r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556792"/>
          <a:ext cx="7776865" cy="2520280"/>
        </p:xfrm>
        <a:graphic>
          <a:graphicData uri="http://schemas.openxmlformats.org/drawingml/2006/table">
            <a:tbl>
              <a:tblPr/>
              <a:tblGrid>
                <a:gridCol w="223217"/>
                <a:gridCol w="6848284"/>
                <a:gridCol w="705364"/>
              </a:tblGrid>
              <a:tr h="65568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Оператор РДТ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Максимальная выработка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балл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Ошибки при отборе 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балла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Отсутствие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нарушений по ПТБ и дисциплины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балл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4077072"/>
          <a:ext cx="7776864" cy="2567898"/>
        </p:xfrm>
        <a:graphic>
          <a:graphicData uri="http://schemas.openxmlformats.org/drawingml/2006/table">
            <a:tbl>
              <a:tblPr/>
              <a:tblGrid>
                <a:gridCol w="223216"/>
                <a:gridCol w="6848284"/>
                <a:gridCol w="705364"/>
              </a:tblGrid>
              <a:tr h="46190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НС ЗДХ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Обще-сменный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результат)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Лучший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обще-сменный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 (Максимальная выработка смены итого, Своевременная </a:t>
                      </a:r>
                      <a:r>
                        <a:rPr lang="ru-RU" sz="1000" b="1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наборка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отсутствие жалоб на качество: наименьше кол-во по смене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Отсутствие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нарушений по ПТБ и дисциплины</a:t>
                      </a:r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балла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Соблюдение </a:t>
                      </a:r>
                      <a:r>
                        <a:rPr lang="ru-RU" sz="9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технологии </a:t>
                      </a:r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работы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балл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690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Коэффициент текучести по команде (менее 4%)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балл</a:t>
                      </a:r>
                    </a:p>
                  </a:txBody>
                  <a:tcPr marL="7002" marR="7002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Соревнования между смен </a:t>
            </a:r>
            <a:br>
              <a:rPr lang="ru-RU" sz="1800" dirty="0" smtClean="0"/>
            </a:br>
            <a:r>
              <a:rPr lang="ru-RU" sz="1800" dirty="0" smtClean="0"/>
              <a:t>смена - 1</a:t>
            </a: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4" y="1052745"/>
          <a:ext cx="8784973" cy="5256576"/>
        </p:xfrm>
        <a:graphic>
          <a:graphicData uri="http://schemas.openxmlformats.org/drawingml/2006/table">
            <a:tbl>
              <a:tblPr/>
              <a:tblGrid>
                <a:gridCol w="1688850"/>
                <a:gridCol w="1540705"/>
                <a:gridCol w="711093"/>
                <a:gridCol w="1288860"/>
                <a:gridCol w="711093"/>
                <a:gridCol w="711093"/>
                <a:gridCol w="711093"/>
                <a:gridCol w="711093"/>
                <a:gridCol w="711093"/>
              </a:tblGrid>
              <a:tr h="12836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ФИО</a:t>
                      </a:r>
                    </a:p>
                  </a:txBody>
                  <a:tcPr marL="6139" marR="6139" marT="6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Должность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Выработка, кол-во ед.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Выработка, Балл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Вычерки и ошибки при размещении,  отборе, кол-во ед.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Вычерки и ошибки при размещении,  отборе, кол-во, БАЛЛ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Отсутствие жалоб нарушений по ПТБ и дисциплине, балл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по команде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Ралдугин С.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начальник смены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4,32</a:t>
                      </a:r>
                    </a:p>
                  </a:txBody>
                  <a:tcPr marL="6139" marR="6139" marT="61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Алексенко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406616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Буланов Д.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39318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Лукьянов И.Д.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198753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Приходько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94254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Барышев С.Л.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99284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Никитин С.И.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87755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Гирин Д.В.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14363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Пинчук М.В.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101798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Москаев А.С.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103809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Сульдин П.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105282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Митин С.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пик-листер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92528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Щербаков Д.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пик-листер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205600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Медведев С.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Рич-трак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149975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Сабашный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Рич-трак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930429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Ванаков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21819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Курочкин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110133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Волков С.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281442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4,74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БадигаМ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381616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Раздобреев А.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118490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Фахурдинов Е.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96010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Лацигин Е.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55878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Степаненко В.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141263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Редько И.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62869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39" marR="6139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Соревнования между смен. </a:t>
            </a:r>
            <a:br>
              <a:rPr lang="ru-RU" sz="2400" dirty="0" smtClean="0"/>
            </a:br>
            <a:r>
              <a:rPr lang="ru-RU" sz="2400" dirty="0" smtClean="0"/>
              <a:t>смена-2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12776"/>
          <a:ext cx="8496941" cy="4764514"/>
        </p:xfrm>
        <a:graphic>
          <a:graphicData uri="http://schemas.openxmlformats.org/drawingml/2006/table">
            <a:tbl>
              <a:tblPr/>
              <a:tblGrid>
                <a:gridCol w="1751812"/>
                <a:gridCol w="1464496"/>
                <a:gridCol w="675921"/>
                <a:gridCol w="1225107"/>
                <a:gridCol w="675921"/>
                <a:gridCol w="675921"/>
                <a:gridCol w="675921"/>
                <a:gridCol w="675921"/>
                <a:gridCol w="675921"/>
              </a:tblGrid>
              <a:tr h="1047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ФИО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Должность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Выработка, кол-во ед.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Выработка, Балл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Вычерки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и ошибки при размещении,  отборе, кол-во ед.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Вычерки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и ошибки при размещении,  отборе, кол-во, БАЛЛ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Отсутствие жалоб нарушений по ПТБ и дисциплине, балл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по команде</a:t>
                      </a:r>
                    </a:p>
                  </a:txBody>
                  <a:tcPr marL="5789" marR="5789" marT="5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1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Пархоменко Н.В.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начальник смены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5789" marR="5789" marT="57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Ванаков 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111866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Крюков Вит.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16320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Сульдин П.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105282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Берилло А А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98363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Поляков М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219713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Котельников 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110465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Гусев Д.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111471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Росугбу М.А.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71886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Иванов И.В.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51092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Гришко П.В.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91214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Алексенко 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406616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Митин С.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пик-листер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92528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Щербаков Д.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пик-листер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205600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Ефимкин С.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Рич-трак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1371950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Полещук М.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Рич-трак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893988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Леонтьевский 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Рич-трак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1188936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Волков С.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281442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4,74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БадигаМ.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381616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Егоров М.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89066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Раздобреев А.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118490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Фахурдинов Е.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96010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Лацигин Е.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55878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Степаненко В.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141263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4,37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Редько И.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62869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Смирнов Э.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РДТ б.я.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116004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4,40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89" marR="5789" marT="57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Улучшение мотивационной среды</a:t>
            </a:r>
            <a:endParaRPr lang="ru-RU" sz="2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0" y="1412776"/>
          <a:ext cx="8064897" cy="4104457"/>
        </p:xfrm>
        <a:graphic>
          <a:graphicData uri="http://schemas.openxmlformats.org/drawingml/2006/table">
            <a:tbl>
              <a:tblPr/>
              <a:tblGrid>
                <a:gridCol w="424468"/>
                <a:gridCol w="5528441"/>
                <a:gridCol w="1055994"/>
                <a:gridCol w="1055994"/>
              </a:tblGrid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Мероприятия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Период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ответственный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Провести отбор сотрудников в кадровый резерв.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5.01.-25.01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НСК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Провести обучение сотрудникам из кадрового резерва по ключевым должностям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1.02.- 20.02.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Объявить конкурс  "лучшее решение" по повышению качества отбора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01.03.2012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НСК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Провести день "молодого" сотрудника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20.04.12.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Ввести положение о рейтнге сотрудников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5.01.12.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Организовать выезд на природу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5.05.12.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НСК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Итоги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6768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i="1" dirty="0" smtClean="0"/>
              <a:t>                                                       Задачи.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Повысить производительность на  6-8%  (факт +9%)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Соблюдать функциональный цикл работы при отборе = 100%( факт 100%)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Качество отбора не ниже  98% (факт 96%)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Коэффициент «текучести» персонала не выше 4% (факт) 4,5%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Учет операций  по ОВХ (факт 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23112" cy="491654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Исходные данные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836712"/>
          <a:ext cx="792088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656184"/>
              </a:tblGrid>
              <a:tr h="279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Режим</a:t>
                      </a:r>
                      <a:r>
                        <a:rPr lang="ru-RU" baseline="0" dirty="0" smtClean="0"/>
                        <a:t> работы склада(час. в сутки)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сотрудников на отборе</a:t>
                      </a:r>
                      <a:r>
                        <a:rPr lang="ru-RU" baseline="0" dirty="0" smtClean="0"/>
                        <a:t> заказов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обрабатываемой номенклатуры(</a:t>
                      </a:r>
                      <a:r>
                        <a:rPr lang="en-US" dirty="0" smtClean="0"/>
                        <a:t>SKY)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4050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r>
                        <a:rPr lang="ru-RU" baseline="0" dirty="0" smtClean="0"/>
                        <a:t> за смену(</a:t>
                      </a:r>
                      <a:r>
                        <a:rPr lang="ru-RU" baseline="0" dirty="0" err="1" smtClean="0"/>
                        <a:t>тн</a:t>
                      </a:r>
                      <a:r>
                        <a:rPr lang="ru-RU" baseline="0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r>
                        <a:rPr lang="ru-RU" baseline="0" dirty="0" smtClean="0"/>
                        <a:t> за смену(куб)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206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заказов в смену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744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Отгрузка целыми паллетами от общего количества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Отгрузка коробами от общего количества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Отгрузка штуками от общего количества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628800"/>
            <a:ext cx="79208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«Мотивация - субстанция психологическая, к сожалению, не все владельцы бизнеса понимают, какие дополнительные ресурсы в ней заложены. </a:t>
            </a:r>
            <a:br>
              <a:rPr lang="ru-RU" sz="2000" b="1" i="1" dirty="0" smtClean="0"/>
            </a:br>
            <a:r>
              <a:rPr lang="ru-RU" sz="2000" b="1" i="1" dirty="0" smtClean="0"/>
              <a:t>А склад – это больше 50% сотрудников компании! Мотивировать или эксплуатировать? Решать вам! </a:t>
            </a:r>
            <a:br>
              <a:rPr lang="ru-RU" sz="2000" b="1" i="1" dirty="0" smtClean="0"/>
            </a:br>
            <a:r>
              <a:rPr lang="ru-RU" sz="2000" b="1" i="1" dirty="0" smtClean="0"/>
              <a:t>Мотивация сотрудников склада – основа управления.»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             Лобанов Н.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486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1608" cy="57606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>Структура заработной платы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(как было)</a:t>
            </a:r>
            <a:endParaRPr lang="ru-RU" sz="24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6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Окладная часть</a:t>
                      </a:r>
                      <a:endParaRPr lang="ru-RU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50%</a:t>
                      </a:r>
                      <a:endParaRPr lang="ru-RU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Переменная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часть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по отбору заказов(К-1)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Задачи  по  внутри складским операциям(К-2)</a:t>
                      </a: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44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Штрафы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30%  от оклада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Расчет окладной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 части :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По Фактически отработанным часам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Расчет переменной части :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(К-1)+(К-2) – штрафы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 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Оклад + переменная часть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486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Выявленные проблемы: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6145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ru-RU" sz="2000" b="1" i="1" dirty="0" smtClean="0"/>
          </a:p>
          <a:p>
            <a:pPr marL="457200" indent="-457200">
              <a:buNone/>
            </a:pPr>
            <a:endParaRPr lang="ru-RU" sz="2000" b="1" i="1" dirty="0" smtClean="0"/>
          </a:p>
          <a:p>
            <a:pPr marL="457200" indent="-457200">
              <a:buAutoNum type="arabicPeriod"/>
            </a:pPr>
            <a:r>
              <a:rPr lang="ru-RU" sz="2000" b="1" i="1" dirty="0" smtClean="0"/>
              <a:t>Систематическое нарушение функционального цикла по отбору заказов.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i="1" dirty="0" smtClean="0"/>
              <a:t>Низкая производительность</a:t>
            </a:r>
          </a:p>
          <a:p>
            <a:pPr marL="457200" indent="-457200">
              <a:buAutoNum type="arabicPeriod"/>
            </a:pPr>
            <a:r>
              <a:rPr lang="ru-RU" sz="2000" b="1" i="1" dirty="0" smtClean="0"/>
              <a:t>Не желание со стороны персонала брать на себя повышенные обязательства.</a:t>
            </a:r>
          </a:p>
          <a:p>
            <a:pPr marL="457200" indent="-457200">
              <a:buAutoNum type="arabicPeriod"/>
            </a:pPr>
            <a:r>
              <a:rPr lang="ru-RU" sz="2000" b="1" i="1" dirty="0" smtClean="0"/>
              <a:t>Частая смена сотрудников СК (снижение качества отбора).</a:t>
            </a:r>
          </a:p>
          <a:p>
            <a:pPr marL="457200" indent="-457200">
              <a:buAutoNum type="arabicPeriod"/>
            </a:pPr>
            <a:r>
              <a:rPr lang="ru-RU" sz="2000" b="1" i="1" dirty="0" smtClean="0"/>
              <a:t>Отсутствие  учета сложности  отбора по ОВХ</a:t>
            </a:r>
          </a:p>
          <a:p>
            <a:pPr marL="457200" indent="-457200">
              <a:buNone/>
            </a:pPr>
            <a:endParaRPr lang="ru-RU" sz="2000" b="1" i="1" dirty="0" smtClean="0"/>
          </a:p>
          <a:p>
            <a:pPr marL="457200" indent="-457200">
              <a:buNone/>
            </a:pPr>
            <a:endParaRPr lang="ru-RU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Необходимо решить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i="1" dirty="0" smtClean="0"/>
              <a:t>                                                       Задачи.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Повысить производительность на  6-8%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Соблюдать функциональный цикл работы при отборе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Качество отбора не ниже  98%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Коэффициент «текучести» персонала не выше 4%</a:t>
            </a:r>
          </a:p>
          <a:p>
            <a:pPr marL="457200" indent="-457200">
              <a:buAutoNum type="arabicPeriod"/>
            </a:pPr>
            <a:r>
              <a:rPr lang="ru-RU" b="1" i="1" dirty="0" smtClean="0"/>
              <a:t>Учет  отбора по ОВХ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01608" cy="93610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Структура заработной платы </a:t>
            </a:r>
            <a:br>
              <a:rPr lang="ru-RU" sz="2400" b="1" i="1" dirty="0" smtClean="0"/>
            </a:br>
            <a:r>
              <a:rPr lang="ru-RU" sz="2400" b="1" i="1" dirty="0" smtClean="0"/>
              <a:t>(повышение производительности)</a:t>
            </a:r>
            <a:endParaRPr lang="ru-RU" sz="24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1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Окладная часть</a:t>
                      </a:r>
                      <a:endParaRPr lang="ru-RU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20%</a:t>
                      </a:r>
                      <a:endParaRPr lang="ru-RU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Переменная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часть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Задачи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i="1" u="sng" dirty="0" smtClean="0">
                          <a:solidFill>
                            <a:schemeClr val="tx1"/>
                          </a:solidFill>
                        </a:rPr>
                        <a:t>Выработка</a:t>
                      </a:r>
                      <a:r>
                        <a:rPr lang="ru-RU" sz="1100" b="1" i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100" b="1" i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u="sng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ru-RU" sz="11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44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Штрафы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До (15%) от переменной части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Расчет окладной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 части :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По Фактически отработанным часам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Расчет переменной части :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(задачи  + выработка) – штрафы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 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Оклад + переменная часть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548680"/>
            <a:ext cx="1043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Часть 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8820473" cy="6613378"/>
        </p:xfrm>
        <a:graphic>
          <a:graphicData uri="http://schemas.openxmlformats.org/drawingml/2006/table">
            <a:tbl>
              <a:tblPr/>
              <a:tblGrid>
                <a:gridCol w="112303"/>
                <a:gridCol w="168454"/>
                <a:gridCol w="645743"/>
                <a:gridCol w="800160"/>
                <a:gridCol w="168454"/>
                <a:gridCol w="224607"/>
                <a:gridCol w="112303"/>
                <a:gridCol w="898425"/>
                <a:gridCol w="224607"/>
                <a:gridCol w="224607"/>
                <a:gridCol w="167088"/>
                <a:gridCol w="1030812"/>
                <a:gridCol w="112303"/>
                <a:gridCol w="112303"/>
                <a:gridCol w="1123030"/>
                <a:gridCol w="112303"/>
                <a:gridCol w="673819"/>
                <a:gridCol w="224607"/>
                <a:gridCol w="112303"/>
                <a:gridCol w="870348"/>
                <a:gridCol w="252682"/>
                <a:gridCol w="112303"/>
                <a:gridCol w="336909"/>
              </a:tblGrid>
              <a:tr h="18647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rtl="0" fontAlgn="t"/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Отчет по выработке </a:t>
                      </a: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рабочего  </a:t>
                      </a:r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за период с 01.03.2012   8:00:00 по 31.03.2012  23:45:00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47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0"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Время пребывания операторов в системе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Тип работы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Штук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Вес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Объём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Время работ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344090,00</a:t>
                      </a:r>
                      <a:endParaRPr lang="ru-RU" sz="10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117434,63</a:t>
                      </a:r>
                      <a:endParaRPr lang="ru-RU" sz="10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272,50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 180:59:09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8D8D"/>
                    </a:solidFill>
                  </a:tcPr>
                </a:tc>
              </a:tr>
              <a:tr h="290148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Взять контейнер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2:01:34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305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Деление груза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0:00:40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321305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Комплектация заказа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0:01:35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Нет работы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6:20:26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321305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Отбор ед. упаковок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0:22:24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Отбор из контейнера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344090,00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117434,63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272,50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135:03:52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4770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Отбор из паллеты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6:55:36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0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Перемещение досбор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9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1:39:52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523825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Перепаковка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9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0:01:37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148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Простой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20:42:15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62491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Ручное перемещение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10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sz="900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  <a:p>
                      <a:pPr algn="r" fontAlgn="t"/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lang="ru-RU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0:13:29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4056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Расчет выработки</a:t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12368"/>
          <a:ext cx="9143999" cy="5011615"/>
        </p:xfrm>
        <a:graphic>
          <a:graphicData uri="http://schemas.openxmlformats.org/drawingml/2006/table">
            <a:tbl>
              <a:tblPr/>
              <a:tblGrid>
                <a:gridCol w="1379387"/>
                <a:gridCol w="600325"/>
                <a:gridCol w="648072"/>
                <a:gridCol w="664945"/>
                <a:gridCol w="533956"/>
                <a:gridCol w="789810"/>
                <a:gridCol w="533956"/>
                <a:gridCol w="533956"/>
                <a:gridCol w="700818"/>
                <a:gridCol w="533956"/>
                <a:gridCol w="389123"/>
                <a:gridCol w="144833"/>
                <a:gridCol w="359223"/>
                <a:gridCol w="576064"/>
                <a:gridCol w="755575"/>
              </a:tblGrid>
              <a:tr h="12248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руб.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18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Меньше 100%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0,072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0,09286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901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101-115%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901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116-130%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0,105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9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131-150%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4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Выработка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 – 1,2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Норма </a:t>
                      </a:r>
                      <a:r>
                        <a:rPr lang="ru-RU" sz="900" b="1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ср.взв.ед</a:t>
                      </a:r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(р1)Вес(кг)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(р2) Штук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(р3)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Средн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Взв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Едницы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отклонения от норматива(+/-)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общий %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руб.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рейтинг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 и ниже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101-115%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116-130%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131-150%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0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Ванаков А.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65335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65200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178186,4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123489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-16511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8891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8891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Крюков Вит.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65896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11090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179716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102681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-37319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7393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7393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Котельников А.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45824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35720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124975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82607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-57393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5948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5948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Гирин Д.В.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74073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69660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202017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138300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-1700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9958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9958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sng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Берилло А А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24267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44620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66183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54028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-85972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Романов И.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56326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52280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153616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104889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-35111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7552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7552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Поляков М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53886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75230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146962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110431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-29569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7951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7951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Сульдин П.Н.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13390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8980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36518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23555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-116445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1696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1696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Приходько А.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45439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28010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123925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78949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-61051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5684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5684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Никитин С.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19888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112520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54240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74659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-65341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5375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5375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Максимовский А.И.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67111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31950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183030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112836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-27164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8124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8124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Лукьянов И.Д.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84951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50240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231685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146750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6750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708,77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13709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sng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Буланов Д.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66376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58670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181025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122429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-17571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8815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8815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Алексенко А.А.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55659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38080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151797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98215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-41785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7071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7071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Барышев С.Л.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140000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100429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48950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273897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169311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29311</a:t>
                      </a:r>
                    </a:p>
                  </a:txBody>
                  <a:tcPr marL="5562" marR="5562" marT="55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2755,20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184,70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15940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1" u="sng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              1</a:t>
                      </a:r>
                      <a:endParaRPr lang="ru-RU" sz="900" b="1" i="1" u="sng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2100000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1829850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619190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2744775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1543129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-556871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900" b="0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62" marR="5562" marT="55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638132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Ср. </a:t>
            </a:r>
            <a:r>
              <a:rPr lang="ru-RU" dirty="0" err="1" smtClean="0"/>
              <a:t>Взв.ед</a:t>
            </a:r>
            <a:r>
              <a:rPr lang="ru-RU" dirty="0" smtClean="0"/>
              <a:t>. =(р1+р2+р3)/3*К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692696"/>
            <a:ext cx="7163072" cy="50405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                             Задачи: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484784"/>
            <a:ext cx="7772400" cy="432048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b="1" i="1" dirty="0" smtClean="0">
                <a:solidFill>
                  <a:schemeClr val="tx1"/>
                </a:solidFill>
              </a:rPr>
              <a:t>Функциональность:</a:t>
            </a:r>
          </a:p>
          <a:p>
            <a:pPr marL="457200" indent="-457200"/>
            <a:r>
              <a:rPr lang="ru-RU" sz="2800" b="1" i="1" dirty="0" smtClean="0">
                <a:solidFill>
                  <a:schemeClr val="tx1"/>
                </a:solidFill>
              </a:rPr>
              <a:t>      Выполнение регламентов отбора = 7%</a:t>
            </a:r>
          </a:p>
          <a:p>
            <a:pPr marL="457200" indent="-457200"/>
            <a:r>
              <a:rPr lang="ru-RU" sz="2800" b="1" i="1" dirty="0" smtClean="0">
                <a:solidFill>
                  <a:schemeClr val="tx1"/>
                </a:solidFill>
              </a:rPr>
              <a:t>2.   Доступность:</a:t>
            </a:r>
          </a:p>
          <a:p>
            <a:pPr marL="457200" indent="-457200"/>
            <a:r>
              <a:rPr lang="ru-RU" sz="2800" b="1" i="1" dirty="0" smtClean="0">
                <a:solidFill>
                  <a:schemeClr val="tx1"/>
                </a:solidFill>
              </a:rPr>
              <a:t>      Качество отбора не ниже 98% = 10% </a:t>
            </a:r>
          </a:p>
          <a:p>
            <a:pPr marL="457200" indent="-457200"/>
            <a:r>
              <a:rPr lang="ru-RU" sz="2800" b="1" i="1" dirty="0" smtClean="0">
                <a:solidFill>
                  <a:schemeClr val="tx1"/>
                </a:solidFill>
              </a:rPr>
              <a:t>3.Выполнение  норм ТБ и ОТ =5%</a:t>
            </a:r>
          </a:p>
          <a:p>
            <a:pPr marL="457200" indent="-457200"/>
            <a:endParaRPr lang="ru-RU" sz="2800" b="1" i="1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2800" b="1" i="1" dirty="0" smtClean="0">
                <a:solidFill>
                  <a:schemeClr val="tx1"/>
                </a:solidFill>
              </a:rPr>
              <a:t>Итого: 22% переменной части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708</TotalTime>
  <Words>2549</Words>
  <Application>Microsoft Office PowerPoint</Application>
  <PresentationFormat>Экран (4:3)</PresentationFormat>
  <Paragraphs>1446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Мотивация складского персонала</vt:lpstr>
      <vt:lpstr>                                        Исходные данные </vt:lpstr>
      <vt:lpstr>Структура заработной платы  (как было)</vt:lpstr>
      <vt:lpstr>Выявленные проблемы:</vt:lpstr>
      <vt:lpstr>Необходимо решить:</vt:lpstr>
      <vt:lpstr>Структура заработной платы  (повышение производительности)</vt:lpstr>
      <vt:lpstr>Слайд 7</vt:lpstr>
      <vt:lpstr>Расчет выработки  </vt:lpstr>
      <vt:lpstr>                             Задачи:</vt:lpstr>
      <vt:lpstr>Выполнение регламентов отбора</vt:lpstr>
      <vt:lpstr>Учет ошибок.(качество отбора)</vt:lpstr>
      <vt:lpstr>Выполнение требований по ТПБ и ОТ.</vt:lpstr>
      <vt:lpstr>Итоговый расчет  заработной платы </vt:lpstr>
      <vt:lpstr>Мотивационная среда</vt:lpstr>
      <vt:lpstr>Условия для соревнований</vt:lpstr>
      <vt:lpstr>Соревнования между смен  смена - 1</vt:lpstr>
      <vt:lpstr>Соревнования между смен.  смена-2</vt:lpstr>
      <vt:lpstr>Улучшение мотивационной среды</vt:lpstr>
      <vt:lpstr>Итоги:</vt:lpstr>
      <vt:lpstr>Слайд 20</vt:lpstr>
    </vt:vector>
  </TitlesOfParts>
  <Company>Black Ball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складского персонала</dc:title>
  <dc:creator>Moliboga_K</dc:creator>
  <cp:lastModifiedBy>Name</cp:lastModifiedBy>
  <cp:revision>73</cp:revision>
  <dcterms:created xsi:type="dcterms:W3CDTF">2012-04-02T05:39:57Z</dcterms:created>
  <dcterms:modified xsi:type="dcterms:W3CDTF">2012-04-17T09:56:30Z</dcterms:modified>
</cp:coreProperties>
</file>