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61" r:id="rId3"/>
    <p:sldId id="277" r:id="rId4"/>
    <p:sldId id="278" r:id="rId5"/>
    <p:sldId id="281" r:id="rId6"/>
    <p:sldId id="263" r:id="rId7"/>
    <p:sldId id="273" r:id="rId8"/>
    <p:sldId id="268" r:id="rId9"/>
    <p:sldId id="276" r:id="rId10"/>
    <p:sldId id="282" r:id="rId11"/>
    <p:sldId id="265" r:id="rId12"/>
    <p:sldId id="283" r:id="rId13"/>
    <p:sldId id="267" r:id="rId14"/>
    <p:sldId id="269" r:id="rId15"/>
    <p:sldId id="275" r:id="rId16"/>
    <p:sldId id="270" r:id="rId17"/>
    <p:sldId id="271" r:id="rId18"/>
    <p:sldId id="286" r:id="rId19"/>
    <p:sldId id="285" r:id="rId20"/>
    <p:sldId id="27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78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2E4A1-C0FA-45D6-911F-B8753D68BADA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6D26A-6F0A-49DB-BE8F-C6A7851195A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637D8C5-E655-41E1-A513-748A856FCF57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022833B-E76E-4B0B-B6F3-4489F29C53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D8C5-E655-41E1-A513-748A856FCF57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2833B-E76E-4B0B-B6F3-4489F29C53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D8C5-E655-41E1-A513-748A856FCF57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2833B-E76E-4B0B-B6F3-4489F29C53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D8C5-E655-41E1-A513-748A856FCF57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2833B-E76E-4B0B-B6F3-4489F29C53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D8C5-E655-41E1-A513-748A856FCF57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2833B-E76E-4B0B-B6F3-4489F29C53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D8C5-E655-41E1-A513-748A856FCF57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2833B-E76E-4B0B-B6F3-4489F29C53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637D8C5-E655-41E1-A513-748A856FCF57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022833B-E76E-4B0B-B6F3-4489F29C53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637D8C5-E655-41E1-A513-748A856FCF57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022833B-E76E-4B0B-B6F3-4489F29C53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D8C5-E655-41E1-A513-748A856FCF57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2833B-E76E-4B0B-B6F3-4489F29C53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D8C5-E655-41E1-A513-748A856FCF57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2833B-E76E-4B0B-B6F3-4489F29C53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7D8C5-E655-41E1-A513-748A856FCF57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2833B-E76E-4B0B-B6F3-4489F29C53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637D8C5-E655-41E1-A513-748A856FCF57}" type="datetimeFigureOut">
              <a:rPr lang="ru-RU" smtClean="0"/>
              <a:pPr/>
              <a:t>17.04.2012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022833B-E76E-4B0B-B6F3-4489F29C53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1470025"/>
          </a:xfrm>
        </p:spPr>
        <p:txBody>
          <a:bodyPr/>
          <a:lstStyle/>
          <a:p>
            <a:r>
              <a:rPr lang="ru-RU" b="1" i="1" dirty="0"/>
              <a:t>Мотивация </a:t>
            </a:r>
            <a:r>
              <a:rPr lang="ru-RU" b="1" i="1" dirty="0" smtClean="0"/>
              <a:t>складского </a:t>
            </a:r>
            <a:r>
              <a:rPr lang="ru-RU" b="1" i="1" dirty="0"/>
              <a:t>персонала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3068960"/>
            <a:ext cx="5832648" cy="1296144"/>
          </a:xfrm>
        </p:spPr>
        <p:txBody>
          <a:bodyPr>
            <a:normAutofit/>
          </a:bodyPr>
          <a:lstStyle/>
          <a:p>
            <a:r>
              <a:rPr lang="ru-RU" sz="1600" dirty="0" smtClean="0">
                <a:solidFill>
                  <a:schemeClr val="bg1"/>
                </a:solidFill>
              </a:rPr>
              <a:t>Из опыта работы  компании "Невада"</a:t>
            </a:r>
            <a:br>
              <a:rPr lang="ru-RU" sz="1600" dirty="0" smtClean="0">
                <a:solidFill>
                  <a:schemeClr val="bg1"/>
                </a:solidFill>
              </a:rPr>
            </a:br>
            <a:endParaRPr lang="ru-RU" sz="1600" b="1" u="sng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620688"/>
            <a:ext cx="7772400" cy="288033"/>
          </a:xfrm>
        </p:spPr>
        <p:txBody>
          <a:bodyPr/>
          <a:lstStyle/>
          <a:p>
            <a:r>
              <a:rPr lang="ru-RU" sz="2400" i="1" dirty="0" smtClean="0">
                <a:solidFill>
                  <a:schemeClr val="tx1"/>
                </a:solidFill>
              </a:rPr>
              <a:t>Выполнение регламентов отбора</a:t>
            </a: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0" y="1196753"/>
          <a:ext cx="8064897" cy="5040558"/>
        </p:xfrm>
        <a:graphic>
          <a:graphicData uri="http://schemas.openxmlformats.org/drawingml/2006/table">
            <a:tbl>
              <a:tblPr/>
              <a:tblGrid>
                <a:gridCol w="1461655"/>
                <a:gridCol w="1358479"/>
                <a:gridCol w="1358479"/>
                <a:gridCol w="825406"/>
                <a:gridCol w="825406"/>
                <a:gridCol w="825406"/>
                <a:gridCol w="1410066"/>
              </a:tblGrid>
              <a:tr h="3841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Процесс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Тип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Волны отгрузки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 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(0 -вечер, 1 - утро следующего дня 7.30, 2 - утро следующего дня 8.30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План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Факт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Ответственный за заполнение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6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время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Время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Причина отклонения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7381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Заказы запущены в работу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СКС 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до 15:00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14:56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Пархоменко К., Ралдугин С.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5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Регион опт 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до 18:30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18:31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73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ВИП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до 17:30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17-28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70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Регион розница 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до 10:00 (следующего дня)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9:55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4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Розница город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2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до 20:30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20:40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7381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Наборка и передача ТМЦ завершена (пик - листы 2 этаж) СОЛВО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СКС 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17:00</a:t>
                      </a:r>
                    </a:p>
                  </a:txBody>
                  <a:tcPr marL="7554" marR="7554" marT="7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17:01</a:t>
                      </a:r>
                    </a:p>
                  </a:txBody>
                  <a:tcPr marL="7554" marR="7554" marT="7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Пархоменко К., Ралдугин С.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3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ВИП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19:00</a:t>
                      </a:r>
                    </a:p>
                  </a:txBody>
                  <a:tcPr marL="7554" marR="7554" marT="7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19:10</a:t>
                      </a:r>
                    </a:p>
                  </a:txBody>
                  <a:tcPr marL="7554" marR="7554" marT="7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85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Регион Розница 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12:30</a:t>
                      </a:r>
                    </a:p>
                  </a:txBody>
                  <a:tcPr marL="7554" marR="7554" marT="7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12:00</a:t>
                      </a:r>
                    </a:p>
                  </a:txBody>
                  <a:tcPr marL="7554" marR="7554" marT="7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85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Регион опт 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0:00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23:20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67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Розница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2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0:00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23:40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7381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Наборка и передача ТМЦ завершена (работы РДТ) СОЛВО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СКС 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17:00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17:40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Пархоменко К., Ралдугин С.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73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ВИП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19:00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19:50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85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Регион Розница 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12:30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11:20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85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Регион опт 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0:00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23:40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67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Розница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2</a:t>
                      </a:r>
                    </a:p>
                  </a:txBody>
                  <a:tcPr marL="7554" marR="7554" marT="7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0:00</a:t>
                      </a:r>
                    </a:p>
                  </a:txBody>
                  <a:tcPr marL="7554" marR="7554" marT="755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00-10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7554" marR="7554" marT="7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864096"/>
          </a:xfrm>
        </p:spPr>
        <p:txBody>
          <a:bodyPr>
            <a:normAutofit/>
          </a:bodyPr>
          <a:lstStyle/>
          <a:p>
            <a:r>
              <a:rPr lang="ru-RU" sz="2000" b="1" i="1" dirty="0" smtClean="0"/>
              <a:t>Учет ошибок.(качество отбора)</a:t>
            </a:r>
            <a:endParaRPr lang="ru-RU" sz="2000" b="1" i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83568" y="1196752"/>
          <a:ext cx="7848870" cy="1152525"/>
        </p:xfrm>
        <a:graphic>
          <a:graphicData uri="http://schemas.openxmlformats.org/drawingml/2006/table">
            <a:tbl>
              <a:tblPr/>
              <a:tblGrid>
                <a:gridCol w="1162796"/>
                <a:gridCol w="920546"/>
                <a:gridCol w="920546"/>
                <a:gridCol w="1082046"/>
                <a:gridCol w="1078009"/>
                <a:gridCol w="1340444"/>
                <a:gridCol w="1344483"/>
              </a:tblGrid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Контейнер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борка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Передача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Приём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1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Время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Оператор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Время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Оператор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Время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Оператор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3810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Собрано с ошибками: 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Передано в зону ошибок: 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Принято: 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0025">
                <a:tc gridSpan="7"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 течение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2012-03-02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приёмо-передача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составила 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3569" y="2348880"/>
          <a:ext cx="7848871" cy="2016222"/>
        </p:xfrm>
        <a:graphic>
          <a:graphicData uri="http://schemas.openxmlformats.org/drawingml/2006/table">
            <a:tbl>
              <a:tblPr/>
              <a:tblGrid>
                <a:gridCol w="976877"/>
                <a:gridCol w="1383104"/>
                <a:gridCol w="1385522"/>
                <a:gridCol w="1209007"/>
                <a:gridCol w="1209007"/>
                <a:gridCol w="880156"/>
                <a:gridCol w="805198"/>
              </a:tblGrid>
              <a:tr h="17456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Контейнер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борка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Передача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Приём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4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Время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Оператор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Время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Оператор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Время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Оператор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698259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CNT7942911</a:t>
                      </a:r>
                    </a:p>
                  </a:txBody>
                  <a:tcPr marL="227337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9:45:14</a:t>
                      </a:r>
                    </a:p>
                  </a:txBody>
                  <a:tcPr marL="227337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Бурков Дмитрий</a:t>
                      </a:r>
                    </a:p>
                  </a:txBody>
                  <a:tcPr marL="227337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10:46:44</a:t>
                      </a:r>
                    </a:p>
                  </a:txBody>
                  <a:tcPr marL="227337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Максимов Руслан</a:t>
                      </a:r>
                    </a:p>
                  </a:txBody>
                  <a:tcPr marL="227337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10:57:15</a:t>
                      </a:r>
                    </a:p>
                  </a:txBody>
                  <a:tcPr marL="227337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Максимов Руслан</a:t>
                      </a:r>
                    </a:p>
                  </a:txBody>
                  <a:tcPr marL="227337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AEA"/>
                    </a:solidFill>
                  </a:tcPr>
                </a:tc>
              </a:tr>
              <a:tr h="44514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859652</a:t>
                      </a:r>
                    </a:p>
                  </a:txBody>
                  <a:tcPr marL="227337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10:23:26</a:t>
                      </a:r>
                    </a:p>
                  </a:txBody>
                  <a:tcPr marL="227337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Фахурдинов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Женя</a:t>
                      </a:r>
                    </a:p>
                  </a:txBody>
                  <a:tcPr marL="227337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10:39:45</a:t>
                      </a:r>
                    </a:p>
                  </a:txBody>
                  <a:tcPr marL="227337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Иванников Константин</a:t>
                      </a:r>
                    </a:p>
                  </a:txBody>
                  <a:tcPr marL="227337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11:14:22</a:t>
                      </a:r>
                    </a:p>
                  </a:txBody>
                  <a:tcPr marL="227337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Сокол Евгений</a:t>
                      </a:r>
                    </a:p>
                  </a:txBody>
                  <a:tcPr marL="227337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9130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Собрано с ошибками: </a:t>
                      </a:r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27337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Передано в зону ошибок: </a:t>
                      </a:r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27337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Принято: </a:t>
                      </a:r>
                      <a:r>
                        <a:rPr lang="ru-RU" sz="105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27337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4564">
                <a:tc gridSpan="7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 течение </a:t>
                      </a:r>
                      <a:r>
                        <a:rPr lang="ru-RU" sz="105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2012-03-05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приёмо-передача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составила 100.00%</a:t>
                      </a:r>
                    </a:p>
                  </a:txBody>
                  <a:tcPr marL="227337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83569" y="4365104"/>
          <a:ext cx="7848873" cy="1584175"/>
        </p:xfrm>
        <a:graphic>
          <a:graphicData uri="http://schemas.openxmlformats.org/drawingml/2006/table">
            <a:tbl>
              <a:tblPr/>
              <a:tblGrid>
                <a:gridCol w="926907"/>
                <a:gridCol w="1312352"/>
                <a:gridCol w="1314646"/>
                <a:gridCol w="1147162"/>
                <a:gridCol w="1147162"/>
                <a:gridCol w="1000322"/>
                <a:gridCol w="1000322"/>
              </a:tblGrid>
              <a:tr h="26565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Контейнер</a:t>
                      </a:r>
                    </a:p>
                  </a:txBody>
                  <a:tcPr marL="6096" marR="6096" marT="6096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борка</a:t>
                      </a:r>
                    </a:p>
                  </a:txBody>
                  <a:tcPr marL="6096" marR="6096" marT="609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Передача</a:t>
                      </a:r>
                    </a:p>
                  </a:txBody>
                  <a:tcPr marL="6096" marR="6096" marT="609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Приём</a:t>
                      </a:r>
                    </a:p>
                  </a:txBody>
                  <a:tcPr marL="6096" marR="6096" marT="609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56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Время</a:t>
                      </a:r>
                    </a:p>
                  </a:txBody>
                  <a:tcPr marL="6096" marR="6096" marT="60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Оператор</a:t>
                      </a:r>
                    </a:p>
                  </a:txBody>
                  <a:tcPr marL="6096" marR="6096" marT="60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Время</a:t>
                      </a:r>
                    </a:p>
                  </a:txBody>
                  <a:tcPr marL="6096" marR="6096" marT="60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Оператор</a:t>
                      </a:r>
                    </a:p>
                  </a:txBody>
                  <a:tcPr marL="6096" marR="6096" marT="60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Время</a:t>
                      </a:r>
                    </a:p>
                  </a:txBody>
                  <a:tcPr marL="6096" marR="6096" marT="60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Оператор</a:t>
                      </a:r>
                    </a:p>
                  </a:txBody>
                  <a:tcPr marL="6096" marR="6096" marT="609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521559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CNT7963774</a:t>
                      </a:r>
                    </a:p>
                  </a:txBody>
                  <a:tcPr marL="219456" marR="6096" marT="60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15:53:36</a:t>
                      </a:r>
                    </a:p>
                  </a:txBody>
                  <a:tcPr marL="219456" marR="6096" marT="60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Бурков Дмитрий</a:t>
                      </a:r>
                    </a:p>
                  </a:txBody>
                  <a:tcPr marL="219456" marR="6096" marT="60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17:08:02</a:t>
                      </a:r>
                    </a:p>
                  </a:txBody>
                  <a:tcPr marL="219456" marR="6096" marT="60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Иванников Константин</a:t>
                      </a:r>
                    </a:p>
                  </a:txBody>
                  <a:tcPr marL="219456" marR="6096" marT="60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17:08:38</a:t>
                      </a:r>
                    </a:p>
                  </a:txBody>
                  <a:tcPr marL="219456" marR="6096" marT="60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Иванников Константин</a:t>
                      </a:r>
                    </a:p>
                  </a:txBody>
                  <a:tcPr marL="219456" marR="6096" marT="60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5654">
                <a:tc gridSpan="3"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Собрано с ошибками: 1</a:t>
                      </a:r>
                    </a:p>
                  </a:txBody>
                  <a:tcPr marL="219456" marR="6096" marT="60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Передано в зону ошибок: 1</a:t>
                      </a:r>
                    </a:p>
                  </a:txBody>
                  <a:tcPr marL="219456" marR="6096" marT="60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Принято: 1</a:t>
                      </a:r>
                    </a:p>
                  </a:txBody>
                  <a:tcPr marL="219456" marR="6096" marT="60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5654">
                <a:tc gridSpan="7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 течение </a:t>
                      </a:r>
                      <a:r>
                        <a:rPr lang="ru-RU" sz="105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2012-03-06 </a:t>
                      </a:r>
                      <a:r>
                        <a:rPr lang="ru-RU" sz="105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приёмо-передача</a:t>
                      </a:r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составила 100.00%</a:t>
                      </a:r>
                    </a:p>
                  </a:txBody>
                  <a:tcPr marL="219456" marR="6096" marT="609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144016"/>
          </a:xfrm>
        </p:spPr>
        <p:txBody>
          <a:bodyPr>
            <a:noAutofit/>
          </a:bodyPr>
          <a:lstStyle/>
          <a:p>
            <a:r>
              <a:rPr lang="ru-RU" sz="1800" b="1" i="1" dirty="0" smtClean="0">
                <a:solidFill>
                  <a:schemeClr val="bg1"/>
                </a:solidFill>
              </a:rPr>
              <a:t>Выполнение требований по ТПБ и ОТ.</a:t>
            </a:r>
            <a:endParaRPr lang="ru-RU" sz="1800" b="1" i="1" dirty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" y="260645"/>
          <a:ext cx="9143998" cy="6597358"/>
        </p:xfrm>
        <a:graphic>
          <a:graphicData uri="http://schemas.openxmlformats.org/drawingml/2006/table">
            <a:tbl>
              <a:tblPr/>
              <a:tblGrid>
                <a:gridCol w="334877"/>
                <a:gridCol w="2009262"/>
                <a:gridCol w="3906897"/>
                <a:gridCol w="620143"/>
                <a:gridCol w="570530"/>
                <a:gridCol w="582934"/>
                <a:gridCol w="548825"/>
                <a:gridCol w="570530"/>
              </a:tblGrid>
              <a:tr h="9247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№ </a:t>
                      </a:r>
                      <a:r>
                        <a:rPr lang="ru-RU" sz="9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п</a:t>
                      </a: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/</a:t>
                      </a:r>
                      <a:r>
                        <a:rPr lang="ru-RU" sz="9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п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Параметры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Требование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Склад 1С: Нестле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Юнилевер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Зона комплектации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ск</a:t>
                      </a: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8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Мезанин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5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804" marR="4804" marT="4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804" marR="4804" marT="4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Балл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804" marR="4804" marT="480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804" marR="4804" marT="480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804" marR="4804" marT="480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804" marR="4804" marT="480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798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Подход  к  внутренним ПК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Подход  к внутренним ПК  должен быть свободным, т.е. не заставлен </a:t>
                      </a:r>
                      <a:r>
                        <a:rPr lang="ru-RU" sz="900" b="0" i="0" u="none" strike="noStrike" dirty="0" err="1">
                          <a:solidFill>
                            <a:srgbClr val="FF0000"/>
                          </a:solidFill>
                          <a:latin typeface="Calibri"/>
                        </a:rPr>
                        <a:t>палетами</a:t>
                      </a:r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  с  продуктами  или  другими  материалами.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smtClean="0">
                          <a:latin typeface="Arial"/>
                        </a:rPr>
                        <a:t>1,00</a:t>
                      </a:r>
                      <a:endParaRPr lang="ru-RU" sz="900" b="0" i="0" u="none" strike="noStrike" dirty="0">
                        <a:latin typeface="Arial"/>
                      </a:endParaRP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latin typeface="Arial"/>
                        </a:rPr>
                        <a:t>1,00</a:t>
                      </a:r>
                      <a:endParaRPr lang="ru-RU" sz="900" b="0" i="0" u="none" strike="noStrike" dirty="0">
                        <a:latin typeface="Arial"/>
                      </a:endParaRP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8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Укомлектованность внутренних ПК и  исправность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Внутренние  ПК должны  быть полностью укомплектованы пожарными  рукавами  и стволами  и  быть  исправны .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smtClean="0">
                          <a:latin typeface="Arial"/>
                        </a:rPr>
                        <a:t>1,00</a:t>
                      </a:r>
                      <a:endParaRPr lang="ru-RU" sz="900" b="0" i="0" u="none" strike="noStrike" dirty="0">
                        <a:latin typeface="Arial"/>
                      </a:endParaRP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latin typeface="Arial"/>
                        </a:rPr>
                        <a:t>1,00</a:t>
                      </a:r>
                      <a:endParaRPr lang="ru-RU" sz="900" b="0" i="0" u="none" strike="noStrike" dirty="0">
                        <a:latin typeface="Arial"/>
                      </a:endParaRP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8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Курение в  строго  отведённых местах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Курение разрешается  в специально  отведённых  и  оборудованных  местах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3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Хранение товара на стеллажах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Товар должен храниться на стеллажах каждый в своей зоне (ячейке), стеллаж должен быть высотой не менее 10-15 см от пола. Хранение товара на полу не допускается.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smtClean="0">
                          <a:latin typeface="Arial"/>
                        </a:rPr>
                        <a:t>1,00</a:t>
                      </a:r>
                      <a:endParaRPr lang="ru-RU" sz="900" b="0" i="0" u="none" strike="noStrike" dirty="0">
                        <a:latin typeface="Arial"/>
                      </a:endParaRP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smtClean="0">
                          <a:latin typeface="Arial"/>
                        </a:rPr>
                        <a:t>1,00</a:t>
                      </a:r>
                      <a:endParaRPr lang="ru-RU" sz="900" b="0" i="0" u="none" strike="noStrike" dirty="0">
                        <a:latin typeface="Arial"/>
                      </a:endParaRP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smtClean="0">
                          <a:latin typeface="Arial"/>
                        </a:rPr>
                        <a:t>1,00</a:t>
                      </a:r>
                      <a:endParaRPr lang="ru-RU" sz="900" b="0" i="0" u="none" strike="noStrike" dirty="0">
                        <a:latin typeface="Arial"/>
                      </a:endParaRP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smtClean="0">
                          <a:latin typeface="Arial"/>
                        </a:rPr>
                        <a:t>1,00</a:t>
                      </a:r>
                      <a:endParaRPr lang="ru-RU" sz="900" b="0" i="0" u="none" strike="noStrike" dirty="0">
                        <a:latin typeface="Arial"/>
                      </a:endParaRP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latin typeface="Arial"/>
                        </a:rPr>
                        <a:t>1,00</a:t>
                      </a:r>
                      <a:endParaRPr lang="ru-RU" sz="900" b="0" i="0" u="none" strike="noStrike" dirty="0">
                        <a:latin typeface="Arial"/>
                      </a:endParaRP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8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Наличие  и  исправность огнетушителей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Огнетушители  должны быть в  наличии  и  исправны (с датой зарядки).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3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Содержание  территории 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Запрещается  загромождать  проходы  и  проезды  на  складе, сооружать временные сгораемые  строения. Проезды  и  проходы  должны  быть свободными. 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9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Исправность  электропроводки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Электропроводка должна  быть исправна  и  установленного образца.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8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Утилизация лишнего мусора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Площадь должна быть очищена от  мусора и посторонних предметов. Своевременный вывоз мусора. Чистота рабочих мест.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3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Возможность подъезда к необходимому виду товара, паллету .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Отсутствие загромождений , обеспечение свободных проходов и проездов для эффективного перемещения паллет с товаром на нужное место, прохода сотрудников.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3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Хранение  продуктов  питания.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Должен  соблюдаться  температурный режим  хранения  продуктов  питания на складах. Складирование с  портящимися  и  просроченными  товарами не допускается.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latin typeface="Arial"/>
                        </a:rPr>
                        <a:t>1,00</a:t>
                      </a:r>
                      <a:endParaRPr lang="ru-RU" sz="900" b="0" i="0" u="none" strike="noStrike" dirty="0">
                        <a:latin typeface="Arial"/>
                      </a:endParaRP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8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Отсутствие  бытовых  и эл/нагревательных  приборов 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На складах не должно быть электронагревательных приборов (чайники и др)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2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Наличие на складе мест для хранения одежды сотрудников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Одежда сотрудников должна храниться в специально отведённых для этого местах - гардероб, шкафчики, вешалки, кабинеты. Хранение вещей и прием пищи не в специально отведенных местах запрещено.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smtClean="0">
                          <a:latin typeface="Arial"/>
                        </a:rPr>
                        <a:t>1,00</a:t>
                      </a:r>
                      <a:endParaRPr lang="ru-RU" sz="900" b="0" i="0" u="none" strike="noStrike" dirty="0">
                        <a:latin typeface="Arial"/>
                      </a:endParaRP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smtClean="0">
                          <a:latin typeface="Arial"/>
                        </a:rPr>
                        <a:t>1,00</a:t>
                      </a:r>
                      <a:endParaRPr lang="ru-RU" sz="900" b="0" i="0" u="none" strike="noStrike" dirty="0">
                        <a:latin typeface="Arial"/>
                      </a:endParaRP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smtClean="0">
                          <a:latin typeface="Arial"/>
                        </a:rPr>
                        <a:t>1,00</a:t>
                      </a:r>
                      <a:endParaRPr lang="ru-RU" sz="900" b="0" i="0" u="none" strike="noStrike" dirty="0">
                        <a:latin typeface="Arial"/>
                      </a:endParaRP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smtClean="0">
                          <a:latin typeface="Arial"/>
                        </a:rPr>
                        <a:t>1,00</a:t>
                      </a:r>
                      <a:endParaRPr lang="ru-RU" sz="900" b="0" i="0" u="none" strike="noStrike" dirty="0">
                        <a:latin typeface="Arial"/>
                      </a:endParaRP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 smtClean="0">
                          <a:latin typeface="Arial"/>
                        </a:rPr>
                        <a:t>1,00</a:t>
                      </a:r>
                      <a:endParaRPr lang="ru-RU" sz="900" b="0" i="0" u="none" strike="noStrike" dirty="0">
                        <a:latin typeface="Arial"/>
                      </a:endParaRP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8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Отношение  к  имуществу  предприятия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Рабочая  одежда  и  каски  должны  содержаться  в  чистоте, порча(порывы, надписи на касках и.т.п.) не допускается.</a:t>
                      </a: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3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Влажная уборка склада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Склад должен подвергаться не реже 1го раза в день влажной уборке - мытьё пола,  с применением спец. техники, вытирание  пыли с  основных мест работы сотрудников.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8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Свободный  доступ  к запасным  и эвакуационным выходам.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Запасные  и  эвакуационные выходы должны быть свободными  и не заставленными  посторонними  предметами..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1,00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5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Отсутствие пожароопасных и </a:t>
                      </a:r>
                      <a:r>
                        <a:rPr lang="ru-RU" sz="900" b="0" i="0" u="none" strike="noStrike" dirty="0" err="1">
                          <a:solidFill>
                            <a:srgbClr val="FF0000"/>
                          </a:solidFill>
                          <a:latin typeface="Calibri"/>
                        </a:rPr>
                        <a:t>легковоспламеняющих</a:t>
                      </a:r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 материалов 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На складах не должно быть складированных  сломанных деревянных </a:t>
                      </a:r>
                      <a:r>
                        <a:rPr lang="ru-RU" sz="900" b="0" i="0" u="none" strike="noStrike" dirty="0" err="1">
                          <a:solidFill>
                            <a:srgbClr val="FF0000"/>
                          </a:solidFill>
                          <a:latin typeface="Calibri"/>
                        </a:rPr>
                        <a:t>палет</a:t>
                      </a:r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, листов  пенопласта, использованного </a:t>
                      </a:r>
                      <a:r>
                        <a:rPr lang="ru-RU" sz="9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целлофана </a:t>
                      </a:r>
                      <a:r>
                        <a:rPr lang="ru-RU" sz="9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и др.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latin typeface="Arial"/>
                        </a:rPr>
                        <a:t>0,50</a:t>
                      </a:r>
                    </a:p>
                  </a:txBody>
                  <a:tcPr marL="4804" marR="4804" marT="4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32656"/>
          </a:xfrm>
        </p:spPr>
        <p:txBody>
          <a:bodyPr>
            <a:normAutofit fontScale="90000"/>
          </a:bodyPr>
          <a:lstStyle/>
          <a:p>
            <a:r>
              <a:rPr lang="ru-RU" sz="1800" dirty="0" smtClean="0">
                <a:solidFill>
                  <a:schemeClr val="bg1"/>
                </a:solidFill>
              </a:rPr>
              <a:t>Итоговый расчет  заработной платы </a:t>
            </a:r>
            <a:endParaRPr lang="ru-RU" sz="1800" dirty="0">
              <a:solidFill>
                <a:schemeClr val="bg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07502" y="836710"/>
          <a:ext cx="8856988" cy="4896547"/>
        </p:xfrm>
        <a:graphic>
          <a:graphicData uri="http://schemas.openxmlformats.org/drawingml/2006/table">
            <a:tbl>
              <a:tblPr/>
              <a:tblGrid>
                <a:gridCol w="1476158"/>
                <a:gridCol w="1476166"/>
                <a:gridCol w="1476166"/>
                <a:gridCol w="1476166"/>
                <a:gridCol w="1476166"/>
                <a:gridCol w="1476166"/>
              </a:tblGrid>
              <a:tr h="26901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Выработка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П.Ч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П.Ч.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603" marR="5603" marT="56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03" marR="5603" marT="56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03" marR="5603" marT="56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03" marR="5603" marT="56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34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итого руб.выработка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задачи руб.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Штрафы </a:t>
                      </a:r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руб</a:t>
                      </a:r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.(-)</a:t>
                      </a:r>
                      <a:endParaRPr lang="ru-RU" sz="1000" b="1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оклад(по факту часов)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итого з/п.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1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55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55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Ванаков А.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8891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5000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18591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1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Крюков Вит.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7393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11193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1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Котельников А.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5948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5000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15948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55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Гирин Д.В.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9958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1" i="1" u="none" strike="noStrike" dirty="0" smtClean="0">
                          <a:solidFill>
                            <a:srgbClr val="FF0000"/>
                          </a:solidFill>
                          <a:latin typeface="Arial"/>
                        </a:rPr>
                        <a:t>5000</a:t>
                      </a:r>
                      <a:endParaRPr lang="ru-RU" sz="1000" b="1" i="1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19958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56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Берилло А А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3890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9490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1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Романов И.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7552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15152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55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Поляков М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7951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14751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1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Сульдин П.Н.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1696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4096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1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Приходько А.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5684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10684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355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Никитин С.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5375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11375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1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Максимовский А.И.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8124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5000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17824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1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Лукьянов И.Д.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13709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5000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23109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1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Буланов Д.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8815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17415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01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Алексенко А.А.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7071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15671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69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Барышев С.Л.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15940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1" i="1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5000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25340</a:t>
                      </a:r>
                    </a:p>
                  </a:txBody>
                  <a:tcPr marL="5603" marR="5603" marT="5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91680" y="6021288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Итог = Переменная часть – штраф + оклад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504056"/>
          </a:xfrm>
        </p:spPr>
        <p:txBody>
          <a:bodyPr>
            <a:normAutofit/>
          </a:bodyPr>
          <a:lstStyle/>
          <a:p>
            <a:r>
              <a:rPr lang="ru-RU" sz="2000" b="1" i="1" dirty="0" smtClean="0"/>
              <a:t>Мотивационная среда</a:t>
            </a:r>
            <a:endParaRPr lang="ru-RU" sz="2000" b="1" i="1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2800" dirty="0" smtClean="0"/>
              <a:t>Мотивационная среда компании, основанная на экономической мотивации, стабилизирует компанию и позволяет удерживать ценных работников с помощью денег. Такой же эффект имеет и статусная мотивация, только она позволяет удерживать ценных работников с помощью предоставления им возможности карьерного роста. Мотивационная среда компании, основанная на нематериальных ценностях, стимулирует активность работников, увеличивает их производительность труда, повышает качество выполняемых работ. В основном в современных компаниях встречается либо внешнее мотивирование сотрудников, либо внутреннее. Следовательно, для создания положительной мотивационной среды внутри компании необходимо строить мотивационную среду, основанную как на материальном стимулировании так и не на материальном стимулировании работников. Именно это сочетание позволит удовлетворить большинство потребностей, которые возникают как у работников, так и у работодателей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54868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Часть 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ru-RU" sz="1600" b="1" dirty="0" smtClean="0"/>
              <a:t>Условия для соревнований</a:t>
            </a:r>
            <a:endParaRPr lang="ru-RU" sz="16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39552" y="1556792"/>
          <a:ext cx="7776865" cy="2520280"/>
        </p:xfrm>
        <a:graphic>
          <a:graphicData uri="http://schemas.openxmlformats.org/drawingml/2006/table">
            <a:tbl>
              <a:tblPr/>
              <a:tblGrid>
                <a:gridCol w="223217"/>
                <a:gridCol w="6848284"/>
                <a:gridCol w="705364"/>
              </a:tblGrid>
              <a:tr h="655683">
                <a:tc gridSpan="3"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Оператор РДТ</a:t>
                      </a:r>
                    </a:p>
                  </a:txBody>
                  <a:tcPr marL="7002" marR="7002" marT="70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42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7002" marR="7002" marT="70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Максимальная выработка</a:t>
                      </a:r>
                    </a:p>
                  </a:txBody>
                  <a:tcPr marL="7002" marR="7002" marT="70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балл</a:t>
                      </a:r>
                    </a:p>
                  </a:txBody>
                  <a:tcPr marL="7002" marR="7002" marT="70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6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7002" marR="7002" marT="70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Ошибки при отборе </a:t>
                      </a:r>
                    </a:p>
                  </a:txBody>
                  <a:tcPr marL="7002" marR="7002" marT="70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балла</a:t>
                      </a:r>
                    </a:p>
                  </a:txBody>
                  <a:tcPr marL="7002" marR="7002" marT="70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7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7002" marR="7002" marT="70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Отсутствие </a:t>
                      </a: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нарушений по ПТБ и дисциплины</a:t>
                      </a:r>
                    </a:p>
                  </a:txBody>
                  <a:tcPr marL="7002" marR="7002" marT="70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 балл</a:t>
                      </a:r>
                    </a:p>
                  </a:txBody>
                  <a:tcPr marL="7002" marR="7002" marT="70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4077072"/>
          <a:ext cx="7776864" cy="2567898"/>
        </p:xfrm>
        <a:graphic>
          <a:graphicData uri="http://schemas.openxmlformats.org/drawingml/2006/table">
            <a:tbl>
              <a:tblPr/>
              <a:tblGrid>
                <a:gridCol w="223216"/>
                <a:gridCol w="6848284"/>
                <a:gridCol w="705364"/>
              </a:tblGrid>
              <a:tr h="461901">
                <a:tc gridSpan="3"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НС ЗДХ 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(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Обще-сменный 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результат)</a:t>
                      </a:r>
                    </a:p>
                  </a:txBody>
                  <a:tcPr marL="7002" marR="7002" marT="70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8866"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7002" marR="7002" marT="70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Лучший </a:t>
                      </a:r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обще-сменный </a:t>
                      </a:r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результат (Максимальная выработка смены итого, Своевременная </a:t>
                      </a:r>
                      <a:r>
                        <a:rPr lang="ru-RU" sz="1000" b="1" i="1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наборка</a:t>
                      </a:r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, </a:t>
                      </a:r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отсутствие жалоб на качество: наименьше кол-во по смене </a:t>
                      </a:r>
                      <a:r>
                        <a:rPr lang="ru-RU" sz="1000" b="1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, Отсутствие </a:t>
                      </a:r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нарушений по ПТБ и дисциплины</a:t>
                      </a:r>
                      <a:r>
                        <a:rPr lang="ru-RU" sz="9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</a:p>
                  </a:txBody>
                  <a:tcPr marL="7002" marR="7002" marT="70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балла</a:t>
                      </a:r>
                    </a:p>
                  </a:txBody>
                  <a:tcPr marL="7002" marR="7002" marT="70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1441"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7002" marR="7002" marT="70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Соблюдение </a:t>
                      </a:r>
                      <a:r>
                        <a:rPr lang="ru-RU" sz="900" b="1" i="0" u="sng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технологии </a:t>
                      </a:r>
                      <a:r>
                        <a:rPr lang="ru-RU" sz="9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работы</a:t>
                      </a:r>
                    </a:p>
                  </a:txBody>
                  <a:tcPr marL="7002" marR="7002" marT="70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 балл</a:t>
                      </a:r>
                    </a:p>
                  </a:txBody>
                  <a:tcPr marL="7002" marR="7002" marT="70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690"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7002" marR="7002" marT="700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Коэффициент текучести по команде (менее 4%)</a:t>
                      </a:r>
                    </a:p>
                  </a:txBody>
                  <a:tcPr marL="7002" marR="7002" marT="70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 балл</a:t>
                      </a:r>
                    </a:p>
                  </a:txBody>
                  <a:tcPr marL="7002" marR="7002" marT="700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1800" dirty="0" smtClean="0"/>
              <a:t>Соревнования между смен </a:t>
            </a:r>
            <a:br>
              <a:rPr lang="ru-RU" sz="1800" dirty="0" smtClean="0"/>
            </a:br>
            <a:r>
              <a:rPr lang="ru-RU" sz="1800" dirty="0" smtClean="0"/>
              <a:t>смена - 1</a:t>
            </a:r>
            <a:endParaRPr lang="ru-RU" sz="18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514" y="1052745"/>
          <a:ext cx="8784973" cy="5256576"/>
        </p:xfrm>
        <a:graphic>
          <a:graphicData uri="http://schemas.openxmlformats.org/drawingml/2006/table">
            <a:tbl>
              <a:tblPr/>
              <a:tblGrid>
                <a:gridCol w="1688850"/>
                <a:gridCol w="1540705"/>
                <a:gridCol w="711093"/>
                <a:gridCol w="1288860"/>
                <a:gridCol w="711093"/>
                <a:gridCol w="711093"/>
                <a:gridCol w="711093"/>
                <a:gridCol w="711093"/>
                <a:gridCol w="711093"/>
              </a:tblGrid>
              <a:tr h="12836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1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ФИО</a:t>
                      </a:r>
                    </a:p>
                  </a:txBody>
                  <a:tcPr marL="6139" marR="6139" marT="61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1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Должность</a:t>
                      </a:r>
                    </a:p>
                  </a:txBody>
                  <a:tcPr marL="6139" marR="6139" marT="61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Выработка, кол-во ед.</a:t>
                      </a:r>
                    </a:p>
                  </a:txBody>
                  <a:tcPr marL="6139" marR="6139" marT="61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Выработка, Балл</a:t>
                      </a:r>
                    </a:p>
                  </a:txBody>
                  <a:tcPr marL="6139" marR="6139" marT="61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Вычерки и ошибки при размещении,  отборе, кол-во ед.</a:t>
                      </a:r>
                    </a:p>
                  </a:txBody>
                  <a:tcPr marL="6139" marR="6139" marT="61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Вычерки и ошибки при размещении,  отборе, кол-во, БАЛЛ</a:t>
                      </a:r>
                    </a:p>
                  </a:txBody>
                  <a:tcPr marL="6139" marR="6139" marT="61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Отсутствие жалоб нарушений по ПТБ и дисциплине, балл</a:t>
                      </a:r>
                    </a:p>
                  </a:txBody>
                  <a:tcPr marL="6139" marR="6139" marT="61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Итого</a:t>
                      </a:r>
                    </a:p>
                  </a:txBody>
                  <a:tcPr marL="6139" marR="6139" marT="61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Итого по команде</a:t>
                      </a:r>
                    </a:p>
                  </a:txBody>
                  <a:tcPr marL="6139" marR="6139" marT="613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1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Ралдугин С.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1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начальник смены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139" marR="6139" marT="61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139" marR="6139" marT="613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4,32</a:t>
                      </a:r>
                    </a:p>
                  </a:txBody>
                  <a:tcPr marL="6139" marR="6139" marT="613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Алексенко А.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РДТ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406616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1,00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5,00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Буланов Д.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РДТ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39318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0,20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4,10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Лукьянов И.Д.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РДТ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198753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1,00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5,00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Приходько А.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РДТ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94254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0,47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4,37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Барышев С.Л.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РДТ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99284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0,50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0,5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4,00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Никитин С.И.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РДТ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87755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0,44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4,44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Гирин Д.В.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РДТ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14363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0,07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3,97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Пинчук М.В.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РДТ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101798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0,51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4,51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Москаев А.С.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РДТ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103809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0,52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4,52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Сульдин П.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РДТ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105282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0,53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4,53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Митин С.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пик-листер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92528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0,45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4,45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Щербаков Д.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пик-листер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205600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1,00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5,00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Медведев С.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Рич-трак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149975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1,00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5,00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Сабашный А.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Рич-трак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930429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0,62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4,62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Ванаков А.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РДТ б.я.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21819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0,06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4,06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Курочкин А.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РДТ б.я.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110133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0,29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1,5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0,5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2,29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Волков С.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РДТ б.я.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281442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0,74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4,74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БадигаМ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 б.я.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381616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5,00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Раздобреев А.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 б.я.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118490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0,31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4,31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Фахурдинов Е.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 б.я.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96010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0,25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3,75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Лацигин Е.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 б.я.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55878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0,15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3,65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Степаненко В.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 б.я.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141263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0,37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3,87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4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Редько И.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РДТ б.я.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62869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0,16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4,16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39" marR="6139" marT="613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Соревнования между смен. </a:t>
            </a:r>
            <a:br>
              <a:rPr lang="ru-RU" sz="2400" dirty="0" smtClean="0"/>
            </a:br>
            <a:r>
              <a:rPr lang="ru-RU" sz="2400" dirty="0" smtClean="0"/>
              <a:t>смена-2</a:t>
            </a:r>
            <a:endParaRPr lang="ru-RU" sz="24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23528" y="1412776"/>
          <a:ext cx="8496941" cy="4764514"/>
        </p:xfrm>
        <a:graphic>
          <a:graphicData uri="http://schemas.openxmlformats.org/drawingml/2006/table">
            <a:tbl>
              <a:tblPr/>
              <a:tblGrid>
                <a:gridCol w="1751812"/>
                <a:gridCol w="1464496"/>
                <a:gridCol w="675921"/>
                <a:gridCol w="1225107"/>
                <a:gridCol w="675921"/>
                <a:gridCol w="675921"/>
                <a:gridCol w="675921"/>
                <a:gridCol w="675921"/>
                <a:gridCol w="675921"/>
              </a:tblGrid>
              <a:tr h="10478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1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ФИО</a:t>
                      </a:r>
                    </a:p>
                  </a:txBody>
                  <a:tcPr marL="5789" marR="5789" marT="578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1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Должность</a:t>
                      </a:r>
                    </a:p>
                  </a:txBody>
                  <a:tcPr marL="5789" marR="5789" marT="5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Выработка, кол-во ед.</a:t>
                      </a:r>
                    </a:p>
                  </a:txBody>
                  <a:tcPr marL="5789" marR="5789" marT="5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Выработка, Балл</a:t>
                      </a:r>
                    </a:p>
                  </a:txBody>
                  <a:tcPr marL="5789" marR="5789" marT="5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Вычерки</a:t>
                      </a: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и ошибки при размещении,  отборе, кол-во ед.</a:t>
                      </a:r>
                    </a:p>
                  </a:txBody>
                  <a:tcPr marL="5789" marR="5789" marT="5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Вычерки</a:t>
                      </a:r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и ошибки при размещении,  отборе, кол-во, БАЛЛ</a:t>
                      </a:r>
                    </a:p>
                  </a:txBody>
                  <a:tcPr marL="5789" marR="5789" marT="5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Отсутствие жалоб нарушений по ПТБ и дисциплине, балл</a:t>
                      </a:r>
                    </a:p>
                  </a:txBody>
                  <a:tcPr marL="5789" marR="5789" marT="5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Итого</a:t>
                      </a:r>
                    </a:p>
                  </a:txBody>
                  <a:tcPr marL="5789" marR="5789" marT="5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Итого по команде</a:t>
                      </a:r>
                    </a:p>
                  </a:txBody>
                  <a:tcPr marL="5789" marR="5789" marT="5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215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1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Пархоменко Н.В.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1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начальник смены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9" marR="5789" marT="57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9" marR="5789" marT="57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9" marR="5789" marT="578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4,50</a:t>
                      </a:r>
                    </a:p>
                  </a:txBody>
                  <a:tcPr marL="5789" marR="5789" marT="578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00"/>
                    </a:solidFill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Ванаков А.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111866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4,51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Крюков Вит.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16320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0,07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0,07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Сульдин П.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105282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0,48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4,48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Берилло А А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98363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0,45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4,45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Поляков М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219713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5,00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Котельников А.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110465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4,50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Гусев Д.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111471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4,51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Росугбу М.А.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71886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0,33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3,10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Иванов И.В.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51092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2,50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Гришко П.В.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91214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0,42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2,42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Алексенко А.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406616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5,00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Митин С.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пик-листер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92528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4,50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Щербаков Д.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пик-листер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205600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5,00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Ефимкин С.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Рич-трак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1371950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5,00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Полещук М.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Рич-трак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893988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4,50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Леонтьевский А.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Рич-трак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1188936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4,70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Волков С.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 б.я.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281442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0,74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4,74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БадигаМ.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 б.я.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381616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5,00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Егоров М.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 б.я.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89066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4,50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Раздобреев А.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 б.я.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118490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0,31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4,31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Фахурдинов Е.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 б.я.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96010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0,25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0,8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4,05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Лацигин Е.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 б.я.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55878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0,15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0,5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3,65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Степаненко В.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 б.я.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141263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0,37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4,37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Редько И.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 б.я.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62869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0,16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4,16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783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Смирнов Э.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РДТ б.я.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116004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4,40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89" marR="5789" marT="57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576064"/>
          </a:xfrm>
        </p:spPr>
        <p:txBody>
          <a:bodyPr>
            <a:normAutofit/>
          </a:bodyPr>
          <a:lstStyle/>
          <a:p>
            <a:r>
              <a:rPr lang="ru-RU" sz="2400" b="1" i="1" dirty="0" smtClean="0"/>
              <a:t>Улучшение мотивационной среды</a:t>
            </a:r>
            <a:endParaRPr lang="ru-RU" sz="2400" b="1" i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0" y="1412776"/>
          <a:ext cx="8064897" cy="4104457"/>
        </p:xfrm>
        <a:graphic>
          <a:graphicData uri="http://schemas.openxmlformats.org/drawingml/2006/table">
            <a:tbl>
              <a:tblPr/>
              <a:tblGrid>
                <a:gridCol w="424468"/>
                <a:gridCol w="5528441"/>
                <a:gridCol w="1055994"/>
                <a:gridCol w="1055994"/>
              </a:tblGrid>
              <a:tr h="586351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№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Мероприятия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Период 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ответственный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351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Провести отбор сотрудников в кадровый резерв.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5.01.-25.01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НСК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351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Провести обучение сотрудникам из кадрового резерва по ключевым должностям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1.02.- 20.02.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ОК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351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Объявить конкурс  "лучшее решение" по повышению качества отбора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01.03.2012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НСК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351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Провести день "молодого" сотрудника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20.04.12.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ОК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351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Ввести положение о рейтнге сотрудников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5.01.12.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ОК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351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Организовать выезд на природу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5.05.12.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НСК</a:t>
                      </a:r>
                    </a:p>
                  </a:txBody>
                  <a:tcPr marL="5862" marR="5862" marT="58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2800" b="1" i="1" dirty="0" smtClean="0"/>
              <a:t>Итоги</a:t>
            </a:r>
            <a:r>
              <a:rPr lang="ru-RU" sz="2800" dirty="0" smtClean="0"/>
              <a:t>: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268760"/>
            <a:ext cx="676875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b="1" i="1" dirty="0" smtClean="0"/>
              <a:t>                                                       Задачи.</a:t>
            </a:r>
          </a:p>
          <a:p>
            <a:pPr marL="457200" indent="-457200">
              <a:buAutoNum type="arabicPeriod"/>
            </a:pPr>
            <a:r>
              <a:rPr lang="ru-RU" b="1" i="1" dirty="0" smtClean="0"/>
              <a:t>Повысить производительность на  6-8%  (факт +9%)</a:t>
            </a:r>
          </a:p>
          <a:p>
            <a:pPr marL="457200" indent="-457200">
              <a:buAutoNum type="arabicPeriod"/>
            </a:pPr>
            <a:r>
              <a:rPr lang="ru-RU" b="1" i="1" dirty="0" smtClean="0"/>
              <a:t>Соблюдать функциональный цикл работы при отборе = 100%( факт 100%)</a:t>
            </a:r>
          </a:p>
          <a:p>
            <a:pPr marL="457200" indent="-457200">
              <a:buAutoNum type="arabicPeriod"/>
            </a:pPr>
            <a:r>
              <a:rPr lang="ru-RU" b="1" i="1" dirty="0" smtClean="0"/>
              <a:t>Качество отбора не ниже  98% (факт 96%)</a:t>
            </a:r>
          </a:p>
          <a:p>
            <a:pPr marL="457200" indent="-457200">
              <a:buAutoNum type="arabicPeriod"/>
            </a:pPr>
            <a:r>
              <a:rPr lang="ru-RU" b="1" i="1" dirty="0" smtClean="0"/>
              <a:t>Коэффициент «текучести» персонала не выше 4% (факт) 4,5%</a:t>
            </a:r>
          </a:p>
          <a:p>
            <a:pPr marL="457200" indent="-457200">
              <a:buAutoNum type="arabicPeriod"/>
            </a:pPr>
            <a:r>
              <a:rPr lang="ru-RU" b="1" i="1" dirty="0" smtClean="0"/>
              <a:t>Учет операций  по ОВХ (факт 100%)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6923112" cy="491654"/>
          </a:xfrm>
        </p:spPr>
        <p:txBody>
          <a:bodyPr>
            <a:normAutofit/>
          </a:bodyPr>
          <a:lstStyle/>
          <a:p>
            <a:r>
              <a:rPr lang="ru-RU" dirty="0" smtClean="0"/>
              <a:t>                                        Исходные данные 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467544" y="836712"/>
          <a:ext cx="792088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4696"/>
                <a:gridCol w="1656184"/>
              </a:tblGrid>
              <a:tr h="27903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79031">
                <a:tc>
                  <a:txBody>
                    <a:bodyPr/>
                    <a:lstStyle/>
                    <a:p>
                      <a:r>
                        <a:rPr lang="ru-RU" dirty="0" smtClean="0"/>
                        <a:t>Режим</a:t>
                      </a:r>
                      <a:r>
                        <a:rPr lang="ru-RU" baseline="0" dirty="0" smtClean="0"/>
                        <a:t> работы склада(час. в сутки)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/>
                </a:tc>
              </a:tr>
              <a:tr h="279031"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 смен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279031"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 сотрудников на отборе</a:t>
                      </a:r>
                      <a:r>
                        <a:rPr lang="ru-RU" baseline="0" dirty="0" smtClean="0"/>
                        <a:t> заказов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43</a:t>
                      </a:r>
                      <a:endParaRPr lang="ru-RU" dirty="0"/>
                    </a:p>
                  </a:txBody>
                  <a:tcPr/>
                </a:tc>
              </a:tr>
              <a:tr h="279031"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 обрабатываемой номенклатуры(</a:t>
                      </a:r>
                      <a:r>
                        <a:rPr lang="en-US" dirty="0" smtClean="0"/>
                        <a:t>SKY)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4050</a:t>
                      </a:r>
                      <a:endParaRPr lang="ru-RU" dirty="0"/>
                    </a:p>
                  </a:txBody>
                  <a:tcPr/>
                </a:tc>
              </a:tr>
              <a:tr h="279031">
                <a:tc>
                  <a:txBody>
                    <a:bodyPr/>
                    <a:lstStyle/>
                    <a:p>
                      <a:r>
                        <a:rPr lang="ru-RU" dirty="0" smtClean="0"/>
                        <a:t>Грузооборот</a:t>
                      </a:r>
                      <a:r>
                        <a:rPr lang="ru-RU" baseline="0" dirty="0" smtClean="0"/>
                        <a:t> за смену(</a:t>
                      </a:r>
                      <a:r>
                        <a:rPr lang="ru-RU" baseline="0" dirty="0" err="1" smtClean="0"/>
                        <a:t>тн</a:t>
                      </a:r>
                      <a:r>
                        <a:rPr lang="ru-RU" baseline="0" dirty="0" smtClean="0"/>
                        <a:t>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80</a:t>
                      </a:r>
                      <a:endParaRPr lang="ru-RU" dirty="0"/>
                    </a:p>
                  </a:txBody>
                  <a:tcPr/>
                </a:tc>
              </a:tr>
              <a:tr h="279031">
                <a:tc>
                  <a:txBody>
                    <a:bodyPr/>
                    <a:lstStyle/>
                    <a:p>
                      <a:r>
                        <a:rPr lang="ru-RU" dirty="0" smtClean="0"/>
                        <a:t>Грузооборот</a:t>
                      </a:r>
                      <a:r>
                        <a:rPr lang="ru-RU" baseline="0" dirty="0" smtClean="0"/>
                        <a:t> за смену(куб)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206</a:t>
                      </a:r>
                      <a:endParaRPr lang="ru-RU" dirty="0"/>
                    </a:p>
                  </a:txBody>
                  <a:tcPr/>
                </a:tc>
              </a:tr>
              <a:tr h="279031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Количество заказов в смену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744</a:t>
                      </a:r>
                      <a:endParaRPr lang="ru-RU" dirty="0"/>
                    </a:p>
                  </a:txBody>
                  <a:tcPr/>
                </a:tc>
              </a:tr>
              <a:tr h="279031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Отгрузка целыми паллетами от общего количества (в %)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</a:tr>
              <a:tr h="279031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Отгрузка коробами от общего количества (в %)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</a:t>
                      </a:r>
                      <a:endParaRPr lang="ru-RU" dirty="0"/>
                    </a:p>
                  </a:txBody>
                  <a:tcPr/>
                </a:tc>
              </a:tr>
              <a:tr h="279031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Отгрузка штуками от общего количества (в %)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</a:t>
                      </a:r>
                      <a:endParaRPr lang="ru-RU" dirty="0"/>
                    </a:p>
                  </a:txBody>
                  <a:tcPr/>
                </a:tc>
              </a:tr>
              <a:tr h="27903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903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903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9031">
                <a:tc>
                  <a:txBody>
                    <a:bodyPr/>
                    <a:lstStyle/>
                    <a:p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1628800"/>
            <a:ext cx="792088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/>
              <a:t>«Мотивация - субстанция психологическая, к сожалению, не все владельцы бизнеса понимают, какие дополнительные ресурсы в ней заложены. </a:t>
            </a:r>
            <a:br>
              <a:rPr lang="ru-RU" sz="2000" b="1" i="1" dirty="0" smtClean="0"/>
            </a:br>
            <a:r>
              <a:rPr lang="ru-RU" sz="2000" b="1" i="1" dirty="0" smtClean="0"/>
              <a:t>А склад – это больше 50% сотрудников компании! Мотивировать или эксплуатировать? Решать вам! </a:t>
            </a:r>
            <a:br>
              <a:rPr lang="ru-RU" sz="2000" b="1" i="1" dirty="0" smtClean="0"/>
            </a:br>
            <a:r>
              <a:rPr lang="ru-RU" sz="2000" b="1" i="1" dirty="0" smtClean="0"/>
              <a:t>Мотивация сотрудников склада – основа управления.»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                                                                                                                   Лобанов Н.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979712" y="548680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Заключение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301608" cy="576064"/>
          </a:xfrm>
        </p:spPr>
        <p:txBody>
          <a:bodyPr>
            <a:normAutofit fontScale="90000"/>
          </a:bodyPr>
          <a:lstStyle/>
          <a:p>
            <a:r>
              <a:rPr lang="ru-RU" sz="2400" b="1" i="1" dirty="0" smtClean="0"/>
              <a:t>Структура заработной платы </a:t>
            </a:r>
            <a:r>
              <a:rPr lang="ru-RU" sz="1800" b="1" i="1" dirty="0" smtClean="0"/>
              <a:t/>
            </a:r>
            <a:br>
              <a:rPr lang="ru-RU" sz="1800" b="1" i="1" dirty="0" smtClean="0"/>
            </a:br>
            <a:r>
              <a:rPr lang="ru-RU" sz="1800" b="1" i="1" dirty="0" smtClean="0"/>
              <a:t>(как было)</a:t>
            </a:r>
            <a:endParaRPr lang="ru-RU" sz="2400" b="1" i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3069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2712"/>
                <a:gridCol w="490688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Окладная часть</a:t>
                      </a:r>
                      <a:endParaRPr lang="ru-RU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 50%</a:t>
                      </a:r>
                      <a:endParaRPr lang="ru-RU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Переменная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часть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50%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Задачи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</a:rPr>
                        <a:t> по отбору заказов(К-1)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tx1"/>
                          </a:solidFill>
                        </a:rPr>
                        <a:t>30%</a:t>
                      </a:r>
                      <a:endParaRPr lang="ru-RU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</a:rPr>
                        <a:t>Задачи  по  внутри складским операциям(К-2)</a:t>
                      </a:r>
                    </a:p>
                    <a:p>
                      <a:endParaRPr lang="ru-RU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tx1"/>
                          </a:solidFill>
                        </a:rPr>
                        <a:t>20%</a:t>
                      </a:r>
                      <a:endParaRPr lang="ru-RU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17448"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Штрафы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solidFill>
                            <a:schemeClr val="tx1"/>
                          </a:solidFill>
                        </a:rPr>
                        <a:t>До </a:t>
                      </a:r>
                      <a:r>
                        <a:rPr lang="ru-RU" sz="1050" baseline="0" dirty="0" smtClean="0">
                          <a:solidFill>
                            <a:schemeClr val="tx1"/>
                          </a:solidFill>
                        </a:rPr>
                        <a:t> 30%  от оклада</a:t>
                      </a:r>
                      <a:endParaRPr lang="ru-RU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i="1" dirty="0" smtClean="0">
                          <a:solidFill>
                            <a:schemeClr val="tx1"/>
                          </a:solidFill>
                        </a:rPr>
                        <a:t>Расчет окладной</a:t>
                      </a:r>
                      <a:r>
                        <a:rPr lang="ru-RU" i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i="1" dirty="0" smtClean="0">
                          <a:solidFill>
                            <a:schemeClr val="tx1"/>
                          </a:solidFill>
                        </a:rPr>
                        <a:t> части :</a:t>
                      </a:r>
                      <a:endParaRPr lang="ru-RU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baseline="0" dirty="0" smtClean="0">
                          <a:solidFill>
                            <a:schemeClr val="tx1"/>
                          </a:solidFill>
                        </a:rPr>
                        <a:t>По Фактически отработанным часам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i="1" dirty="0" smtClean="0">
                          <a:solidFill>
                            <a:schemeClr val="tx1"/>
                          </a:solidFill>
                        </a:rPr>
                        <a:t>Расчет переменной части :</a:t>
                      </a:r>
                      <a:endParaRPr lang="ru-RU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baseline="0" dirty="0" smtClean="0">
                          <a:solidFill>
                            <a:schemeClr val="tx1"/>
                          </a:solidFill>
                        </a:rPr>
                        <a:t>(К-1)+(К-2) – штрафы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Итого :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Оклад + переменная часть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7544" y="54868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Часть 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576064"/>
          </a:xfrm>
        </p:spPr>
        <p:txBody>
          <a:bodyPr>
            <a:normAutofit/>
          </a:bodyPr>
          <a:lstStyle/>
          <a:p>
            <a:r>
              <a:rPr lang="ru-RU" sz="2000" b="1" i="1" dirty="0" smtClean="0"/>
              <a:t>Выявленные проблемы:</a:t>
            </a:r>
            <a:endParaRPr lang="ru-RU" sz="20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361459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endParaRPr lang="ru-RU" sz="2000" b="1" i="1" dirty="0" smtClean="0"/>
          </a:p>
          <a:p>
            <a:pPr marL="457200" indent="-457200">
              <a:buNone/>
            </a:pPr>
            <a:endParaRPr lang="ru-RU" sz="2000" b="1" i="1" dirty="0" smtClean="0"/>
          </a:p>
          <a:p>
            <a:pPr marL="457200" indent="-457200">
              <a:buAutoNum type="arabicPeriod"/>
            </a:pPr>
            <a:r>
              <a:rPr lang="ru-RU" sz="2000" b="1" i="1" dirty="0" smtClean="0"/>
              <a:t>Систематическое нарушение функционального цикла по отбору заказов.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ru-RU" sz="2000" b="1" i="1" dirty="0" smtClean="0"/>
              <a:t>Низкая производительность</a:t>
            </a:r>
          </a:p>
          <a:p>
            <a:pPr marL="457200" indent="-457200">
              <a:buAutoNum type="arabicPeriod"/>
            </a:pPr>
            <a:r>
              <a:rPr lang="ru-RU" sz="2000" b="1" i="1" dirty="0" smtClean="0"/>
              <a:t>Не желание со стороны персонала брать на себя повышенные обязательства.</a:t>
            </a:r>
          </a:p>
          <a:p>
            <a:pPr marL="457200" indent="-457200">
              <a:buAutoNum type="arabicPeriod"/>
            </a:pPr>
            <a:r>
              <a:rPr lang="ru-RU" sz="2000" b="1" i="1" dirty="0" smtClean="0"/>
              <a:t>Частая смена сотрудников СК (снижение качества отбора).</a:t>
            </a:r>
          </a:p>
          <a:p>
            <a:pPr marL="457200" indent="-457200">
              <a:buAutoNum type="arabicPeriod"/>
            </a:pPr>
            <a:r>
              <a:rPr lang="ru-RU" sz="2000" b="1" i="1" dirty="0" smtClean="0"/>
              <a:t>Отсутствие  учета сложности  отбора по ОВХ</a:t>
            </a:r>
          </a:p>
          <a:p>
            <a:pPr marL="457200" indent="-457200">
              <a:buNone/>
            </a:pPr>
            <a:endParaRPr lang="ru-RU" sz="2000" b="1" i="1" dirty="0" smtClean="0"/>
          </a:p>
          <a:p>
            <a:pPr marL="457200" indent="-457200">
              <a:buNone/>
            </a:pPr>
            <a:endParaRPr lang="ru-RU" sz="20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2800" b="1" i="1" dirty="0" smtClean="0"/>
              <a:t>Необходимо решить</a:t>
            </a:r>
            <a:r>
              <a:rPr lang="ru-RU" sz="2800" dirty="0" smtClean="0"/>
              <a:t>: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1268760"/>
            <a:ext cx="67687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b="1" i="1" dirty="0" smtClean="0"/>
              <a:t>                                                       Задачи.</a:t>
            </a:r>
          </a:p>
          <a:p>
            <a:pPr marL="457200" indent="-457200">
              <a:buAutoNum type="arabicPeriod"/>
            </a:pPr>
            <a:r>
              <a:rPr lang="ru-RU" b="1" i="1" dirty="0" smtClean="0"/>
              <a:t>Повысить производительность на  6-8%</a:t>
            </a:r>
          </a:p>
          <a:p>
            <a:pPr marL="457200" indent="-457200">
              <a:buAutoNum type="arabicPeriod"/>
            </a:pPr>
            <a:r>
              <a:rPr lang="ru-RU" b="1" i="1" dirty="0" smtClean="0"/>
              <a:t>Соблюдать функциональный цикл работы при отборе</a:t>
            </a:r>
          </a:p>
          <a:p>
            <a:pPr marL="457200" indent="-457200">
              <a:buAutoNum type="arabicPeriod"/>
            </a:pPr>
            <a:r>
              <a:rPr lang="ru-RU" b="1" i="1" dirty="0" smtClean="0"/>
              <a:t>Качество отбора не ниже  98%</a:t>
            </a:r>
          </a:p>
          <a:p>
            <a:pPr marL="457200" indent="-457200">
              <a:buAutoNum type="arabicPeriod"/>
            </a:pPr>
            <a:r>
              <a:rPr lang="ru-RU" b="1" i="1" dirty="0" smtClean="0"/>
              <a:t>Коэффициент «текучести» персонала не выше 4%</a:t>
            </a:r>
          </a:p>
          <a:p>
            <a:pPr marL="457200" indent="-457200">
              <a:buAutoNum type="arabicPeriod"/>
            </a:pPr>
            <a:r>
              <a:rPr lang="ru-RU" b="1" i="1" dirty="0" smtClean="0"/>
              <a:t>Учет  отбора по ОВХ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301608" cy="936104"/>
          </a:xfrm>
        </p:spPr>
        <p:txBody>
          <a:bodyPr>
            <a:normAutofit/>
          </a:bodyPr>
          <a:lstStyle/>
          <a:p>
            <a:r>
              <a:rPr lang="ru-RU" sz="2400" b="1" i="1" dirty="0" smtClean="0"/>
              <a:t>Структура заработной платы </a:t>
            </a:r>
            <a:br>
              <a:rPr lang="ru-RU" sz="2400" b="1" i="1" dirty="0" smtClean="0"/>
            </a:br>
            <a:r>
              <a:rPr lang="ru-RU" sz="2400" b="1" i="1" dirty="0" smtClean="0"/>
              <a:t>(повышение производительности)</a:t>
            </a:r>
            <a:endParaRPr lang="ru-RU" sz="2400" b="1" i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3013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2712"/>
                <a:gridCol w="490688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Окладная часть</a:t>
                      </a:r>
                      <a:endParaRPr lang="ru-RU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 20%</a:t>
                      </a:r>
                      <a:endParaRPr lang="ru-RU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Переменная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часть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80%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baseline="0" dirty="0" smtClean="0">
                          <a:solidFill>
                            <a:schemeClr val="tx1"/>
                          </a:solidFill>
                        </a:rPr>
                        <a:t>Задачи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tx1"/>
                          </a:solidFill>
                        </a:rPr>
                        <a:t>22%</a:t>
                      </a:r>
                      <a:endParaRPr lang="ru-RU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b="1" i="1" u="sng" dirty="0" smtClean="0">
                          <a:solidFill>
                            <a:schemeClr val="tx1"/>
                          </a:solidFill>
                        </a:rPr>
                        <a:t>Выработка</a:t>
                      </a:r>
                      <a:r>
                        <a:rPr lang="ru-RU" sz="1100" b="1" i="1" u="sng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sz="1100" b="1" i="1" u="sng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i="1" u="sng" dirty="0" smtClean="0">
                          <a:solidFill>
                            <a:schemeClr val="tx1"/>
                          </a:solidFill>
                        </a:rPr>
                        <a:t>58%</a:t>
                      </a:r>
                      <a:endParaRPr lang="ru-RU" sz="1100" b="1" i="1" u="s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17448"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Штрафы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dirty="0" smtClean="0">
                          <a:solidFill>
                            <a:schemeClr val="tx1"/>
                          </a:solidFill>
                        </a:rPr>
                        <a:t>До (15%) от переменной части</a:t>
                      </a:r>
                      <a:endParaRPr lang="ru-RU" sz="105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i="1" dirty="0" smtClean="0">
                          <a:solidFill>
                            <a:schemeClr val="tx1"/>
                          </a:solidFill>
                        </a:rPr>
                        <a:t>Расчет окладной</a:t>
                      </a:r>
                      <a:r>
                        <a:rPr lang="ru-RU" i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i="1" dirty="0" smtClean="0">
                          <a:solidFill>
                            <a:schemeClr val="tx1"/>
                          </a:solidFill>
                        </a:rPr>
                        <a:t> части :</a:t>
                      </a:r>
                      <a:endParaRPr lang="ru-RU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baseline="0" dirty="0" smtClean="0">
                          <a:solidFill>
                            <a:schemeClr val="tx1"/>
                          </a:solidFill>
                        </a:rPr>
                        <a:t>По Фактически отработанным часам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i="1" dirty="0" smtClean="0">
                          <a:solidFill>
                            <a:schemeClr val="tx1"/>
                          </a:solidFill>
                        </a:rPr>
                        <a:t>Расчет переменной части :</a:t>
                      </a:r>
                      <a:endParaRPr lang="ru-RU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baseline="0" dirty="0" smtClean="0">
                          <a:solidFill>
                            <a:schemeClr val="tx1"/>
                          </a:solidFill>
                        </a:rPr>
                        <a:t>(задачи  + выработка) – штрафы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Итого :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Оклад + переменная часть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5536" y="548680"/>
            <a:ext cx="10438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Часть  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0"/>
          <a:ext cx="8820473" cy="6613378"/>
        </p:xfrm>
        <a:graphic>
          <a:graphicData uri="http://schemas.openxmlformats.org/drawingml/2006/table">
            <a:tbl>
              <a:tblPr/>
              <a:tblGrid>
                <a:gridCol w="112303"/>
                <a:gridCol w="168454"/>
                <a:gridCol w="645743"/>
                <a:gridCol w="800160"/>
                <a:gridCol w="168454"/>
                <a:gridCol w="224607"/>
                <a:gridCol w="112303"/>
                <a:gridCol w="898425"/>
                <a:gridCol w="224607"/>
                <a:gridCol w="224607"/>
                <a:gridCol w="167088"/>
                <a:gridCol w="1030812"/>
                <a:gridCol w="112303"/>
                <a:gridCol w="112303"/>
                <a:gridCol w="1123030"/>
                <a:gridCol w="112303"/>
                <a:gridCol w="673819"/>
                <a:gridCol w="224607"/>
                <a:gridCol w="112303"/>
                <a:gridCol w="870348"/>
                <a:gridCol w="252682"/>
                <a:gridCol w="112303"/>
                <a:gridCol w="336909"/>
              </a:tblGrid>
              <a:tr h="186471"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1">
                  <a:txBody>
                    <a:bodyPr/>
                    <a:lstStyle/>
                    <a:p>
                      <a:pPr algn="ctr" rtl="0" fontAlgn="t"/>
                      <a:r>
                        <a:rPr lang="ru-RU" sz="1000" b="1" i="1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Отчет по выработке </a:t>
                      </a:r>
                      <a:r>
                        <a:rPr lang="ru-RU" sz="1000" b="1" i="1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рабочего  </a:t>
                      </a:r>
                      <a:r>
                        <a:rPr lang="ru-RU" sz="1000" b="1" i="1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за период с 01.03.2012   8:00:00 по 31.03.2012  23:45:00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6471"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471"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0">
                  <a:txBody>
                    <a:bodyPr/>
                    <a:lstStyle/>
                    <a:p>
                      <a:pPr algn="l" rtl="0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Время пребывания операторов в системе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148"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148"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148"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148">
                <a:tc gridSpan="4">
                  <a:txBody>
                    <a:bodyPr/>
                    <a:lstStyle/>
                    <a:p>
                      <a:pPr algn="l" rtl="0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Тип работы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 rtl="0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Штук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rtl="0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Вес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Объём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r" rtl="0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Время работ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148"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148">
                <a:tc gridSpan="6"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8D8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8D8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t"/>
                      <a:r>
                        <a:rPr lang="ru-RU" sz="1000" b="1" i="1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344090,00</a:t>
                      </a:r>
                      <a:endParaRPr lang="ru-RU" sz="1000" b="1" i="1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8D8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000" b="1" i="1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8D8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8D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1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117434,63</a:t>
                      </a:r>
                      <a:endParaRPr lang="ru-RU" sz="1000" b="1" i="1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8D8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1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8D8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1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8D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1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272,50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8D8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8D8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i="1" dirty="0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8D8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8D8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8D8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  180:59:09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8D8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8D8D"/>
                    </a:solidFill>
                  </a:tcPr>
                </a:tc>
              </a:tr>
              <a:tr h="290148">
                <a:tc gridSpan="6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Взять контейнер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2:01:34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1305">
                <a:tc gridSpan="6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Деление груза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0:00:40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</a:tr>
              <a:tr h="321305">
                <a:tc gridSpan="6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Комплектация заказа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0:01:35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148">
                <a:tc gridSpan="6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Нет работы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6:20:26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</a:tr>
              <a:tr h="321305">
                <a:tc gridSpan="6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Отбор ед. упаковок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0:22:24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148">
                <a:tc gridSpan="6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Отбор из контейнера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t"/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344090,00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/>
                      <a:endParaRPr lang="ru-RU" sz="1000" b="1" i="1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117434,63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272,50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135:03:52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</a:tr>
              <a:tr h="477090">
                <a:tc gridSpan="6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Отбор из паллеты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  <a:p>
                      <a:pPr algn="r" fontAlgn="t"/>
                      <a:endParaRPr lang="ru-RU" sz="10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  <a:p>
                      <a:pPr algn="r" fontAlgn="t"/>
                      <a:endParaRPr lang="ru-RU" sz="10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6:55:36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7090">
                <a:tc gridSpan="6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Перемещение досбор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  <a:p>
                      <a:pPr algn="r" fontAlgn="t"/>
                      <a:endParaRPr lang="ru-RU" sz="9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endParaRPr lang="ru-RU" sz="900" dirty="0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  <a:p>
                      <a:pPr algn="r" fontAlgn="t"/>
                      <a:endParaRPr lang="ru-RU" sz="10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endParaRPr lang="ru-RU" sz="1000" dirty="0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  <a:p>
                      <a:pPr algn="r" fontAlgn="t"/>
                      <a:endParaRPr lang="ru-RU" sz="10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endParaRPr lang="ru-RU" sz="1000" dirty="0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1:39:52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</a:tr>
              <a:tr h="523825">
                <a:tc gridSpan="6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Перепаковка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  <a:p>
                      <a:pPr algn="r" fontAlgn="t"/>
                      <a:endParaRPr lang="ru-RU" sz="8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endParaRPr lang="ru-RU" sz="900" dirty="0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  <a:p>
                      <a:pPr algn="r" fontAlgn="t"/>
                      <a:endParaRPr lang="ru-RU" sz="10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endParaRPr lang="ru-RU" sz="1000" dirty="0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  <a:p>
                      <a:pPr algn="r" fontAlgn="t"/>
                      <a:endParaRPr lang="ru-RU" sz="10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endParaRPr lang="ru-RU" sz="1000" dirty="0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0:01:37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148">
                <a:tc gridSpan="6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Простой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20:42:15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</a:tr>
              <a:tr h="262491">
                <a:tc gridSpan="6"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Ручное перемещение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  <a:p>
                      <a:pPr algn="r" fontAlgn="t"/>
                      <a:endParaRPr lang="ru-RU" sz="10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endParaRPr lang="ru-RU" sz="1000" dirty="0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  <a:p>
                      <a:pPr algn="r" fontAlgn="t"/>
                      <a:endParaRPr lang="ru-RU" sz="9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endParaRPr lang="ru-RU" sz="900" dirty="0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0,00</a:t>
                      </a:r>
                    </a:p>
                    <a:p>
                      <a:pPr algn="r" fontAlgn="t"/>
                      <a:endParaRPr lang="ru-RU" sz="18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endParaRPr lang="ru-RU" dirty="0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    0:13:29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04056"/>
          </a:xfrm>
        </p:spPr>
        <p:txBody>
          <a:bodyPr>
            <a:noAutofit/>
          </a:bodyPr>
          <a:lstStyle/>
          <a:p>
            <a:r>
              <a:rPr lang="ru-RU" sz="2400" b="1" i="1" dirty="0" smtClean="0"/>
              <a:t>Расчет выработки</a:t>
            </a:r>
            <a:br>
              <a:rPr lang="ru-RU" sz="2400" b="1" i="1" dirty="0" smtClean="0"/>
            </a:br>
            <a:r>
              <a:rPr lang="ru-RU" sz="2400" b="1" i="1" dirty="0" smtClean="0"/>
              <a:t> </a:t>
            </a:r>
            <a:endParaRPr lang="ru-RU" sz="24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1012368"/>
          <a:ext cx="9143999" cy="5011615"/>
        </p:xfrm>
        <a:graphic>
          <a:graphicData uri="http://schemas.openxmlformats.org/drawingml/2006/table">
            <a:tbl>
              <a:tblPr/>
              <a:tblGrid>
                <a:gridCol w="1379387"/>
                <a:gridCol w="600325"/>
                <a:gridCol w="648072"/>
                <a:gridCol w="664945"/>
                <a:gridCol w="533956"/>
                <a:gridCol w="789810"/>
                <a:gridCol w="533956"/>
                <a:gridCol w="533956"/>
                <a:gridCol w="700818"/>
                <a:gridCol w="533956"/>
                <a:gridCol w="389123"/>
                <a:gridCol w="144833"/>
                <a:gridCol w="359223"/>
                <a:gridCol w="576064"/>
                <a:gridCol w="755575"/>
              </a:tblGrid>
              <a:tr h="122480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руб.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188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Меньше 100%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0,072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8481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100%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0,09286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901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101-115%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0,1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901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116-130%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0,105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901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131-150%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0,11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248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1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Выработка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к – 1,2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60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Норма </a:t>
                      </a:r>
                      <a:r>
                        <a:rPr lang="ru-RU" sz="900" b="1" i="1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ср.взв.ед</a:t>
                      </a:r>
                      <a:r>
                        <a:rPr lang="ru-RU" sz="900" b="1" i="1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  (р1)Вес(кг)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(р2) Штук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(р3)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V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м.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Средн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. </a:t>
                      </a:r>
                      <a:r>
                        <a:rPr lang="ru-RU" sz="9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Взв</a:t>
                      </a:r>
                      <a:r>
                        <a:rPr lang="ru-RU" sz="9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..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Едницы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отклонения от норматива(+/-)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общий %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rtl="0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руб.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1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итого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1" i="1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рейтинг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18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100% и ниже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101-115%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116-130%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131-150%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48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90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Ванаков А.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140000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65335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65200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178186,4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123489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-16511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88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8891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8891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48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Крюков Вит.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140000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65896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11090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179716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102681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-37319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73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7393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7393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48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Котельников А.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140000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45824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35720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124975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82607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-57393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59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5948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5948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48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Гирин Д.В.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140000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74073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69660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202017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138300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-1700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9958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9958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1" i="1" u="sng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48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Берилло А А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140000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24267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44620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66183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54028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-85972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39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3890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3890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48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Романов И.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140000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56326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52280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153616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104889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-35111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7552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7552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48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Поляков М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140000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53886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75230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146962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110431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-29569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79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7951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rtl="0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7951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1" i="1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24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Сульдин П.Н.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140000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13390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8980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36518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23555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-116445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1696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1696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1" i="1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48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Приходько А.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140000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45439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28010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123925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78949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-61051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56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5684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5684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1" i="1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48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Никитин С.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140000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19888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112520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54240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74659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-65341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53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5375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5375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1" i="1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48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Максимовский А.И.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140000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67111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31950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183030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112836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-27164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81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8124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8124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1" i="1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48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Лукьянов И.Д.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140000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84951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50240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231685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146750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6750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105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13000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708,77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rtl="0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13709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1" i="1" u="sng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48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Буланов Д.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140000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66376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58670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181025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122429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-17571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8815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8815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1" i="1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48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Алексенко А.А.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140000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55659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38080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151797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98215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-41785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7071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7071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48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Барышев С.Л.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140000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100429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48950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273897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169311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29311</a:t>
                      </a:r>
                    </a:p>
                  </a:txBody>
                  <a:tcPr marL="5562" marR="5562" marT="55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121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13000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2755,20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184,70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rtl="0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15940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900" b="1" i="1" u="sng" strike="noStrike" baseline="0" dirty="0" smtClean="0">
                          <a:solidFill>
                            <a:srgbClr val="FF0000"/>
                          </a:solidFill>
                          <a:latin typeface="Arial"/>
                        </a:rPr>
                        <a:t>               1</a:t>
                      </a:r>
                      <a:endParaRPr lang="ru-RU" sz="900" b="1" i="1" u="sng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901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2100000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1829850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619190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2744775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1" i="1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1543129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1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-556871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900" b="0" i="1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562" marR="5562" marT="556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35696" y="6381328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Ср. </a:t>
            </a:r>
            <a:r>
              <a:rPr lang="ru-RU" dirty="0" err="1" smtClean="0"/>
              <a:t>Взв.ед</a:t>
            </a:r>
            <a:r>
              <a:rPr lang="ru-RU" dirty="0" smtClean="0"/>
              <a:t>. =(р1+р2+р3)/3*К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1" y="692696"/>
            <a:ext cx="7163072" cy="504056"/>
          </a:xfrm>
        </p:spPr>
        <p:txBody>
          <a:bodyPr>
            <a:normAutofit fontScale="90000"/>
          </a:bodyPr>
          <a:lstStyle/>
          <a:p>
            <a:r>
              <a:rPr lang="ru-RU" sz="3200" b="1" i="1" dirty="0" smtClean="0"/>
              <a:t>                             Задачи:</a:t>
            </a:r>
            <a:endParaRPr lang="ru-RU" sz="3200" b="1" i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99592" y="1484784"/>
            <a:ext cx="7772400" cy="4320480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ru-RU" sz="2800" b="1" i="1" dirty="0" smtClean="0">
                <a:solidFill>
                  <a:schemeClr val="tx1"/>
                </a:solidFill>
              </a:rPr>
              <a:t>Функциональность:</a:t>
            </a:r>
          </a:p>
          <a:p>
            <a:pPr marL="457200" indent="-457200"/>
            <a:r>
              <a:rPr lang="ru-RU" sz="2800" b="1" i="1" dirty="0" smtClean="0">
                <a:solidFill>
                  <a:schemeClr val="tx1"/>
                </a:solidFill>
              </a:rPr>
              <a:t>      Выполнение регламентов отбора = 7%</a:t>
            </a:r>
          </a:p>
          <a:p>
            <a:pPr marL="457200" indent="-457200"/>
            <a:r>
              <a:rPr lang="ru-RU" sz="2800" b="1" i="1" dirty="0" smtClean="0">
                <a:solidFill>
                  <a:schemeClr val="tx1"/>
                </a:solidFill>
              </a:rPr>
              <a:t>2.   Доступность:</a:t>
            </a:r>
          </a:p>
          <a:p>
            <a:pPr marL="457200" indent="-457200"/>
            <a:r>
              <a:rPr lang="ru-RU" sz="2800" b="1" i="1" dirty="0" smtClean="0">
                <a:solidFill>
                  <a:schemeClr val="tx1"/>
                </a:solidFill>
              </a:rPr>
              <a:t>      Качество отбора не ниже 98% = 10% </a:t>
            </a:r>
          </a:p>
          <a:p>
            <a:pPr marL="457200" indent="-457200"/>
            <a:r>
              <a:rPr lang="ru-RU" sz="2800" b="1" i="1" dirty="0" smtClean="0">
                <a:solidFill>
                  <a:schemeClr val="tx1"/>
                </a:solidFill>
              </a:rPr>
              <a:t>3.Выполнение  норм ТБ и ОТ =5%</a:t>
            </a:r>
          </a:p>
          <a:p>
            <a:pPr marL="457200" indent="-457200"/>
            <a:endParaRPr lang="ru-RU" sz="2800" b="1" i="1" dirty="0" smtClean="0">
              <a:solidFill>
                <a:schemeClr val="tx1"/>
              </a:solidFill>
            </a:endParaRPr>
          </a:p>
          <a:p>
            <a:pPr marL="457200" indent="-457200"/>
            <a:r>
              <a:rPr lang="ru-RU" sz="2800" b="1" i="1" dirty="0" smtClean="0">
                <a:solidFill>
                  <a:schemeClr val="tx1"/>
                </a:solidFill>
              </a:rPr>
              <a:t>Итого: 22% переменной части</a:t>
            </a:r>
            <a:endParaRPr lang="ru-RU" sz="28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708</TotalTime>
  <Words>2549</Words>
  <Application>Microsoft Office PowerPoint</Application>
  <PresentationFormat>Экран (4:3)</PresentationFormat>
  <Paragraphs>1446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Городская</vt:lpstr>
      <vt:lpstr>Мотивация складского персонала</vt:lpstr>
      <vt:lpstr>                                        Исходные данные </vt:lpstr>
      <vt:lpstr>Структура заработной платы  (как было)</vt:lpstr>
      <vt:lpstr>Выявленные проблемы:</vt:lpstr>
      <vt:lpstr>Необходимо решить:</vt:lpstr>
      <vt:lpstr>Структура заработной платы  (повышение производительности)</vt:lpstr>
      <vt:lpstr>Слайд 7</vt:lpstr>
      <vt:lpstr>Расчет выработки  </vt:lpstr>
      <vt:lpstr>                             Задачи:</vt:lpstr>
      <vt:lpstr>Выполнение регламентов отбора</vt:lpstr>
      <vt:lpstr>Учет ошибок.(качество отбора)</vt:lpstr>
      <vt:lpstr>Выполнение требований по ТПБ и ОТ.</vt:lpstr>
      <vt:lpstr>Итоговый расчет  заработной платы </vt:lpstr>
      <vt:lpstr>Мотивационная среда</vt:lpstr>
      <vt:lpstr>Условия для соревнований</vt:lpstr>
      <vt:lpstr>Соревнования между смен  смена - 1</vt:lpstr>
      <vt:lpstr>Соревнования между смен.  смена-2</vt:lpstr>
      <vt:lpstr>Улучшение мотивационной среды</vt:lpstr>
      <vt:lpstr>Итоги:</vt:lpstr>
      <vt:lpstr>Слайд 20</vt:lpstr>
    </vt:vector>
  </TitlesOfParts>
  <Company>Black Ball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Мотивация складского персонала</dc:title>
  <dc:creator>Moliboga_K</dc:creator>
  <cp:lastModifiedBy>Name</cp:lastModifiedBy>
  <cp:revision>73</cp:revision>
  <dcterms:created xsi:type="dcterms:W3CDTF">2012-04-02T05:39:57Z</dcterms:created>
  <dcterms:modified xsi:type="dcterms:W3CDTF">2012-04-17T09:56:30Z</dcterms:modified>
</cp:coreProperties>
</file>