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2" r:id="rId3"/>
    <p:sldId id="282" r:id="rId4"/>
    <p:sldId id="264" r:id="rId5"/>
    <p:sldId id="267" r:id="rId6"/>
    <p:sldId id="278" r:id="rId7"/>
    <p:sldId id="311" r:id="rId8"/>
    <p:sldId id="273" r:id="rId9"/>
    <p:sldId id="312" r:id="rId10"/>
    <p:sldId id="289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294" r:id="rId21"/>
    <p:sldId id="303" r:id="rId22"/>
    <p:sldId id="259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2334B-B5AD-405E-AF5D-B15869B0D2C2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00E7-995A-43A5-85BE-056058D98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652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0E7-995A-43A5-85BE-056058D98D3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B65B-3C2C-42A2-BD1B-7C545208231A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D3DA-A9DB-4ACA-9F91-7F8D50152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B65B-3C2C-42A2-BD1B-7C545208231A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D3DA-A9DB-4ACA-9F91-7F8D50152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B65B-3C2C-42A2-BD1B-7C545208231A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D3DA-A9DB-4ACA-9F91-7F8D50152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B65B-3C2C-42A2-BD1B-7C545208231A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D3DA-A9DB-4ACA-9F91-7F8D50152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B65B-3C2C-42A2-BD1B-7C545208231A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D3DA-A9DB-4ACA-9F91-7F8D50152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B65B-3C2C-42A2-BD1B-7C545208231A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D3DA-A9DB-4ACA-9F91-7F8D50152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B65B-3C2C-42A2-BD1B-7C545208231A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D3DA-A9DB-4ACA-9F91-7F8D50152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B65B-3C2C-42A2-BD1B-7C545208231A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D3DA-A9DB-4ACA-9F91-7F8D50152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B65B-3C2C-42A2-BD1B-7C545208231A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D3DA-A9DB-4ACA-9F91-7F8D50152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B65B-3C2C-42A2-BD1B-7C545208231A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D3DA-A9DB-4ACA-9F91-7F8D50152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B65B-3C2C-42A2-BD1B-7C545208231A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D3DA-A9DB-4ACA-9F91-7F8D50152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B65B-3C2C-42A2-BD1B-7C545208231A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D3DA-A9DB-4ACA-9F91-7F8D50152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/>
              <a:t>Business</a:t>
            </a:r>
            <a:r>
              <a:rPr lang="ru-RU" sz="4800" b="1" dirty="0"/>
              <a:t> </a:t>
            </a:r>
            <a:r>
              <a:rPr lang="ru-RU" sz="4800" b="1" dirty="0" err="1"/>
              <a:t>Studio</a:t>
            </a:r>
            <a:r>
              <a:rPr lang="ru-RU" sz="4800" b="1" dirty="0"/>
              <a:t> </a:t>
            </a:r>
            <a:r>
              <a:rPr lang="ru-RU" sz="4800" b="1" dirty="0" smtClean="0"/>
              <a:t>+ </a:t>
            </a:r>
            <a:r>
              <a:rPr lang="ru-RU" sz="4800" b="1" dirty="0"/>
              <a:t>DIRECTUM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800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инструменты наведения порядка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бизнесе или </a:t>
            </a:r>
            <a:r>
              <a:rPr lang="ru-RU" dirty="0">
                <a:solidFill>
                  <a:schemeClr val="tx1"/>
                </a:solidFill>
              </a:rPr>
              <a:t>история одного </a:t>
            </a:r>
            <a:r>
              <a:rPr lang="ru-RU" dirty="0" smtClean="0">
                <a:solidFill>
                  <a:schemeClr val="tx1"/>
                </a:solidFill>
              </a:rPr>
              <a:t>проекта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Передача схем процессов на исполнение в BPM-системы</a:t>
            </a:r>
            <a:endParaRPr lang="ru-RU" sz="2800" b="1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428596" y="928670"/>
            <a:ext cx="3024187" cy="5586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400" dirty="0"/>
              <a:t>Возможность передачи разработанных схем процессов в BPM-систему обеспечена благодаря поддержке формата XPDL.</a:t>
            </a:r>
          </a:p>
          <a:p>
            <a:pPr algn="l">
              <a:defRPr/>
            </a:pPr>
            <a:r>
              <a:rPr lang="ru-RU" sz="1400" dirty="0"/>
              <a:t>BPM-системы – это современный класс информационных систем, позволяющих управлять исполнением бизнес-процессов в реальном времени. </a:t>
            </a:r>
          </a:p>
          <a:p>
            <a:pPr algn="l">
              <a:defRPr/>
            </a:pPr>
            <a:endParaRPr lang="ru-RU" sz="1400" dirty="0"/>
          </a:p>
          <a:p>
            <a:pPr algn="l">
              <a:defRPr/>
            </a:pPr>
            <a:r>
              <a:rPr lang="ru-RU" sz="1400" dirty="0"/>
              <a:t>Использование стандарта </a:t>
            </a:r>
            <a:r>
              <a:rPr lang="en-US" sz="1400" dirty="0"/>
              <a:t>XPDL</a:t>
            </a:r>
            <a:r>
              <a:rPr lang="ru-RU" sz="1400" dirty="0"/>
              <a:t> помогает: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ru-RU" sz="1400" dirty="0"/>
              <a:t>выполнить настройку BPM-системы на исполнение процессов. 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ru-RU" sz="1400" dirty="0"/>
              <a:t>сформировать «бесшовную» систему управления предприятием</a:t>
            </a:r>
            <a:r>
              <a:rPr lang="en-US" sz="1400" dirty="0"/>
              <a:t> </a:t>
            </a:r>
            <a:r>
              <a:rPr lang="ru-RU" sz="1400" dirty="0"/>
              <a:t>благодаря быстрому и удобному переходу от модели непосредственно к автоматизации процессов.</a:t>
            </a:r>
          </a:p>
        </p:txBody>
      </p:sp>
      <p:grpSp>
        <p:nvGrpSpPr>
          <p:cNvPr id="7" name="Группа 2"/>
          <p:cNvGrpSpPr>
            <a:grpSpLocks/>
          </p:cNvGrpSpPr>
          <p:nvPr/>
        </p:nvGrpSpPr>
        <p:grpSpPr bwMode="auto">
          <a:xfrm>
            <a:off x="3308321" y="974709"/>
            <a:ext cx="2978191" cy="5097497"/>
            <a:chOff x="4054937" y="1065031"/>
            <a:chExt cx="3168352" cy="5335461"/>
          </a:xfrm>
        </p:grpSpPr>
        <p:pic>
          <p:nvPicPr>
            <p:cNvPr id="8" name="Picture 1" descr="C:\Documents and Settings\andreenkova.STU\Рабочий стол\Инна А\РК 3.6\статья\Скриншоты BS 3.6\Процесс в B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0133" y="1065031"/>
              <a:ext cx="2997961" cy="4812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10"/>
            <p:cNvSpPr>
              <a:spLocks noChangeArrowheads="1"/>
            </p:cNvSpPr>
            <p:nvPr/>
          </p:nvSpPr>
          <p:spPr bwMode="auto">
            <a:xfrm>
              <a:off x="4054937" y="5877272"/>
              <a:ext cx="3168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400" i="1" dirty="0"/>
                <a:t>Диаграмма процесса, сформированная в </a:t>
              </a:r>
              <a:r>
                <a:rPr lang="en-US" sz="1400" i="1" dirty="0"/>
                <a:t>Business Studio</a:t>
              </a:r>
              <a:endParaRPr lang="ru-RU" sz="1400" i="1" dirty="0"/>
            </a:p>
          </p:txBody>
        </p:sp>
      </p:grpSp>
      <p:grpSp>
        <p:nvGrpSpPr>
          <p:cNvPr id="10" name="Группа 3"/>
          <p:cNvGrpSpPr>
            <a:grpSpLocks/>
          </p:cNvGrpSpPr>
          <p:nvPr/>
        </p:nvGrpSpPr>
        <p:grpSpPr bwMode="auto">
          <a:xfrm>
            <a:off x="6286512" y="1000108"/>
            <a:ext cx="2714644" cy="5072098"/>
            <a:chOff x="6156176" y="1196753"/>
            <a:chExt cx="2664296" cy="5610415"/>
          </a:xfrm>
        </p:grpSpPr>
        <p:pic>
          <p:nvPicPr>
            <p:cNvPr id="11" name="Picture 2" descr="C:\Documents and Settings\andreenkova.STU\Рабочий стол\Инна А\РК 3.6\статья\Скриншоты BS 3.6\Процесс в DIRECTUM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6176" y="1196753"/>
              <a:ext cx="2650823" cy="511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10"/>
            <p:cNvSpPr>
              <a:spLocks noChangeArrowheads="1"/>
            </p:cNvSpPr>
            <p:nvPr/>
          </p:nvSpPr>
          <p:spPr bwMode="auto">
            <a:xfrm>
              <a:off x="6300192" y="6283948"/>
              <a:ext cx="25202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400" i="1"/>
                <a:t>Диаграмма процесса</a:t>
              </a:r>
              <a:r>
                <a:rPr lang="en-US" sz="1400" i="1"/>
                <a:t> </a:t>
              </a:r>
              <a:r>
                <a:rPr lang="ru-RU" sz="1400" i="1"/>
                <a:t>после передачи в </a:t>
              </a:r>
              <a:r>
                <a:rPr lang="en-US" sz="1400" i="1"/>
                <a:t>DIRECTUM</a:t>
              </a:r>
              <a:endParaRPr lang="ru-RU" sz="140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Передача схем процессов на исполнение в BPM-системы</a:t>
            </a:r>
            <a:endParaRPr lang="ru-RU" sz="2800" b="1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448069" y="1268760"/>
            <a:ext cx="1911156" cy="22467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/>
              <a:t>Также </a:t>
            </a:r>
            <a:r>
              <a:rPr lang="ru-RU" sz="1400" dirty="0"/>
              <a:t>через специальную обработку импортируются </a:t>
            </a:r>
            <a:r>
              <a:rPr lang="ru-RU" sz="1400" dirty="0" smtClean="0"/>
              <a:t>бизнес-про</a:t>
            </a:r>
            <a:r>
              <a:rPr lang="ru-RU" sz="1400" dirty="0"/>
              <a:t>ц</a:t>
            </a:r>
            <a:r>
              <a:rPr lang="ru-RU" sz="1400" dirty="0" smtClean="0"/>
              <a:t>ессы </a:t>
            </a:r>
            <a:r>
              <a:rPr lang="ru-RU" sz="1400" dirty="0"/>
              <a:t>в СЭД DIRECTUM.  </a:t>
            </a:r>
            <a:endParaRPr lang="ru-RU" sz="1400" dirty="0" smtClean="0"/>
          </a:p>
          <a:p>
            <a:pPr>
              <a:defRPr/>
            </a:pPr>
            <a:r>
              <a:rPr lang="ru-RU" sz="1400" dirty="0" smtClean="0"/>
              <a:t>В </a:t>
            </a:r>
            <a:r>
              <a:rPr lang="ru-RU" sz="1400" dirty="0"/>
              <a:t>терминологии DIRCTUM они называются "типовые маршруты".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25" y="1124744"/>
            <a:ext cx="6644613" cy="4983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8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Пример рабочей схемы процесса, переданной на исполнение в BPM-систему</a:t>
            </a:r>
            <a:endParaRPr lang="ru-RU" sz="2800" b="1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51520" y="1209463"/>
            <a:ext cx="1911156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/>
              <a:t>Представлен </a:t>
            </a:r>
            <a:r>
              <a:rPr lang="ru-RU" sz="1400" dirty="0"/>
              <a:t>типовой маршрут загруженный из </a:t>
            </a:r>
            <a:r>
              <a:rPr lang="ru-RU" sz="1400" dirty="0" smtClean="0"/>
              <a:t>Бизнес-студии </a:t>
            </a:r>
            <a:r>
              <a:rPr lang="ru-RU" sz="1400" dirty="0"/>
              <a:t>в DIRECTUM.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47" y="1196752"/>
            <a:ext cx="6594309" cy="4945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Рабочий стол: Входящие</a:t>
            </a:r>
            <a:endParaRPr lang="ru-RU" sz="2800" b="1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51520" y="1053885"/>
            <a:ext cx="1911156" cy="375487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Таким образом мы получили среду исполнения ключевых бизнес-процессов компании. И основной поток документов, информации проходит строго  по проложенным рельсам. Сотрудники точно знают, что им делать сегодня: в папку "Входящие" для них приходят задания, которые они должны выполнить.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00" y="1052736"/>
            <a:ext cx="6642945" cy="4982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94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Задание сотруднику</a:t>
            </a:r>
            <a:endParaRPr lang="ru-RU" sz="2800" b="1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51520" y="1053885"/>
            <a:ext cx="1911156" cy="47089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/>
              <a:t>На экране показано задание, которое пришло сотруднику. В правой части экрана вложенные документы, которые подготовили сотрудники на предыдущих этапах типового маршрута. В центре отображается 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smtClean="0"/>
              <a:t>результат </a:t>
            </a:r>
            <a:r>
              <a:rPr lang="ru-RU" sz="1200" dirty="0"/>
              <a:t>работы на предыдущих этапах маршрута. В данном случае пришло задание "Проверить оплату заказа", при выполнении данного задания у пользователя есть выбор "Заказ оплачен" и "Заказ не оплачен". От  результата выполнения данного задания будет зависеть ветка маршрута по которой дальше пойдет процесс.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6755904" cy="5066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7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Задания в системе</a:t>
            </a:r>
            <a:endParaRPr lang="ru-RU" sz="2800" b="1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51520" y="1053885"/>
            <a:ext cx="1911156" cy="23083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/>
              <a:t>Каждая операция, </a:t>
            </a:r>
            <a:r>
              <a:rPr lang="ru-RU" sz="1200" dirty="0" smtClean="0"/>
              <a:t>будь </a:t>
            </a:r>
            <a:r>
              <a:rPr lang="ru-RU" sz="1200" dirty="0"/>
              <a:t>то, согласование договора, оплата счета, подготовка документации, выполнение этапа заказа - всё фиксируется в системе DIRECTUM. И руководство точно </a:t>
            </a:r>
            <a:r>
              <a:rPr lang="ru-RU" sz="1200" dirty="0" smtClean="0"/>
              <a:t>видит, </a:t>
            </a:r>
            <a:r>
              <a:rPr lang="ru-RU" sz="1200" dirty="0"/>
              <a:t>как продвигаются дела и какие задания не исполнены в срок.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06742"/>
            <a:ext cx="6683896" cy="5012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48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Стандартные отчеты</a:t>
            </a:r>
            <a:endParaRPr lang="ru-RU" sz="2800" b="1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51520" y="1053885"/>
            <a:ext cx="1911156" cy="23083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/>
              <a:t>Стандартная поставка DIRECTUM включает ряд типовых отчетов. Такие как, просроченные задания по сотрудникам, сводка по выполненным работам, сводная таблица по загрузке персонала - и другие. Если умеете программировать, можно написать дополнительные свои отчеты.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6755904" cy="5066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92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Пример отчета – просрочка в исполнении</a:t>
            </a:r>
            <a:endParaRPr lang="ru-RU" sz="2800" b="1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51520" y="1053885"/>
            <a:ext cx="191115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/>
              <a:t>Пример отчета просроченные задания по работникам с ссылкой на задание.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6755904" cy="5066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8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cs typeface="Arial" charset="0"/>
              </a:rPr>
              <a:t>Оперативные отчеты. Состояние заказов</a:t>
            </a:r>
            <a:endParaRPr lang="ru-RU" sz="2800" b="1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51520" y="1053885"/>
            <a:ext cx="1911156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/>
              <a:t>Для оперативного отслеживания ситуации по заказам - разработали отчет "Состояние заказов". Где отображаются </a:t>
            </a:r>
            <a:r>
              <a:rPr lang="ru-RU" sz="1200" dirty="0" smtClean="0"/>
              <a:t>этапы </a:t>
            </a:r>
            <a:r>
              <a:rPr lang="ru-RU" sz="1200" dirty="0"/>
              <a:t>выполнения заказа есть плановые </a:t>
            </a:r>
            <a:r>
              <a:rPr lang="ru-RU" sz="1200" dirty="0" smtClean="0"/>
              <a:t>даты </a:t>
            </a:r>
            <a:r>
              <a:rPr lang="ru-RU" sz="1200" dirty="0"/>
              <a:t>выполнения этапа и фактические.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06742"/>
            <a:ext cx="6683896" cy="5012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34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Настраиваемы отчёты</a:t>
            </a:r>
            <a:endParaRPr lang="ru-RU" sz="2800" b="1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51520" y="1053885"/>
            <a:ext cx="1911156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/>
              <a:t>Для более </a:t>
            </a:r>
            <a:r>
              <a:rPr lang="ru-RU" sz="1200" dirty="0" smtClean="0"/>
              <a:t>глубокого </a:t>
            </a:r>
            <a:r>
              <a:rPr lang="ru-RU" sz="1200" dirty="0"/>
              <a:t>анализа деятельности предприятия, есть возможность сформировать </a:t>
            </a:r>
            <a:r>
              <a:rPr lang="ru-RU" sz="1200" dirty="0" smtClean="0"/>
              <a:t>в </a:t>
            </a:r>
            <a:r>
              <a:rPr lang="en-US" sz="1200" dirty="0" smtClean="0"/>
              <a:t>Excel </a:t>
            </a:r>
            <a:r>
              <a:rPr lang="ru-RU" sz="1200" dirty="0" smtClean="0"/>
              <a:t>сводные </a:t>
            </a:r>
            <a:r>
              <a:rPr lang="ru-RU" sz="1200" dirty="0"/>
              <a:t>таблицы. В данном случае представлена сводная таблица по выполнению заданий.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6755904" cy="5066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21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Решаемые задачи</a:t>
            </a:r>
            <a:endParaRPr lang="ru-RU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975" y="1706545"/>
            <a:ext cx="363855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5602288" y="2838432"/>
            <a:ext cx="2613025" cy="647700"/>
            <a:chOff x="7149958" y="3881354"/>
            <a:chExt cx="2611287" cy="64634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auto">
            <a:xfrm flipH="1">
              <a:off x="7149958" y="4358189"/>
              <a:ext cx="742456" cy="45940"/>
            </a:xfrm>
            <a:prstGeom prst="line">
              <a:avLst/>
            </a:prstGeom>
            <a:ln w="19050">
              <a:solidFill>
                <a:srgbClr val="0065B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7904449" y="3881354"/>
              <a:ext cx="1856796" cy="646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200" b="1">
                  <a:solidFill>
                    <a:srgbClr val="000000"/>
                  </a:solidFill>
                </a:rPr>
                <a:t>Доведение документации </a:t>
              </a:r>
              <a:br>
                <a:rPr lang="ru-RU" sz="1200" b="1">
                  <a:solidFill>
                    <a:srgbClr val="000000"/>
                  </a:solidFill>
                </a:rPr>
              </a:br>
              <a:r>
                <a:rPr lang="ru-RU" sz="1200" b="1">
                  <a:solidFill>
                    <a:srgbClr val="000000"/>
                  </a:solidFill>
                </a:rPr>
                <a:t>до сотрудников</a:t>
              </a:r>
            </a:p>
          </p:txBody>
        </p:sp>
      </p:grpSp>
      <p:grpSp>
        <p:nvGrpSpPr>
          <p:cNvPr id="10" name="Группа 59"/>
          <p:cNvGrpSpPr>
            <a:grpSpLocks/>
          </p:cNvGrpSpPr>
          <p:nvPr/>
        </p:nvGrpSpPr>
        <p:grpSpPr bwMode="auto">
          <a:xfrm>
            <a:off x="5473700" y="2120882"/>
            <a:ext cx="2630488" cy="646113"/>
            <a:chOff x="6898649" y="2254244"/>
            <a:chExt cx="2631161" cy="646333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6898649" y="2654430"/>
              <a:ext cx="884464" cy="246147"/>
            </a:xfrm>
            <a:prstGeom prst="line">
              <a:avLst/>
            </a:prstGeom>
            <a:ln w="190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7783057" y="2254244"/>
              <a:ext cx="17467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200" b="1">
                  <a:solidFill>
                    <a:srgbClr val="000000"/>
                  </a:solidFill>
                </a:rPr>
                <a:t>Формирование</a:t>
              </a:r>
              <a:br>
                <a:rPr lang="ru-RU" sz="1200" b="1">
                  <a:solidFill>
                    <a:srgbClr val="000000"/>
                  </a:solidFill>
                </a:rPr>
              </a:br>
              <a:r>
                <a:rPr lang="ru-RU" sz="1200" b="1">
                  <a:solidFill>
                    <a:srgbClr val="000000"/>
                  </a:solidFill>
                </a:rPr>
                <a:t>регламентирующей </a:t>
              </a:r>
              <a:br>
                <a:rPr lang="ru-RU" sz="1200" b="1">
                  <a:solidFill>
                    <a:srgbClr val="000000"/>
                  </a:solidFill>
                </a:rPr>
              </a:br>
              <a:r>
                <a:rPr lang="ru-RU" sz="1200" b="1">
                  <a:solidFill>
                    <a:srgbClr val="000000"/>
                  </a:solidFill>
                </a:rPr>
                <a:t>документации</a:t>
              </a:r>
            </a:p>
          </p:txBody>
        </p:sp>
      </p:grpSp>
      <p:grpSp>
        <p:nvGrpSpPr>
          <p:cNvPr id="13" name="Группа 54"/>
          <p:cNvGrpSpPr>
            <a:grpSpLocks/>
          </p:cNvGrpSpPr>
          <p:nvPr/>
        </p:nvGrpSpPr>
        <p:grpSpPr bwMode="auto">
          <a:xfrm>
            <a:off x="1028700" y="1470007"/>
            <a:ext cx="1814513" cy="650875"/>
            <a:chOff x="1970508" y="1142853"/>
            <a:chExt cx="1815124" cy="652069"/>
          </a:xfrm>
        </p:grpSpPr>
        <p:cxnSp>
          <p:nvCxnSpPr>
            <p:cNvPr id="14" name="Прямая соединительная линия 13"/>
            <p:cNvCxnSpPr>
              <a:stCxn id="15" idx="3"/>
            </p:cNvCxnSpPr>
            <p:nvPr/>
          </p:nvCxnSpPr>
          <p:spPr>
            <a:xfrm>
              <a:off x="3344158" y="1373463"/>
              <a:ext cx="441474" cy="421459"/>
            </a:xfrm>
            <a:prstGeom prst="line">
              <a:avLst/>
            </a:prstGeom>
            <a:ln w="19050">
              <a:solidFill>
                <a:srgbClr val="96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1970508" y="1142853"/>
              <a:ext cx="13743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200" b="1">
                  <a:solidFill>
                    <a:srgbClr val="000000"/>
                  </a:solidFill>
                </a:rPr>
                <a:t>Формализация </a:t>
              </a:r>
              <a:br>
                <a:rPr lang="ru-RU" sz="1200" b="1">
                  <a:solidFill>
                    <a:srgbClr val="000000"/>
                  </a:solidFill>
                </a:rPr>
              </a:br>
              <a:r>
                <a:rPr lang="ru-RU" sz="1200" b="1">
                  <a:solidFill>
                    <a:srgbClr val="000000"/>
                  </a:solidFill>
                </a:rPr>
                <a:t>стратегии</a:t>
              </a:r>
            </a:p>
          </p:txBody>
        </p:sp>
      </p:grpSp>
      <p:grpSp>
        <p:nvGrpSpPr>
          <p:cNvPr id="16" name="Группа 55"/>
          <p:cNvGrpSpPr>
            <a:grpSpLocks/>
          </p:cNvGrpSpPr>
          <p:nvPr/>
        </p:nvGrpSpPr>
        <p:grpSpPr bwMode="auto">
          <a:xfrm>
            <a:off x="1981200" y="939782"/>
            <a:ext cx="1600200" cy="912813"/>
            <a:chOff x="2884719" y="1096133"/>
            <a:chExt cx="1600042" cy="912757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4035543" y="1558068"/>
              <a:ext cx="238101" cy="450822"/>
            </a:xfrm>
            <a:prstGeom prst="line">
              <a:avLst/>
            </a:prstGeom>
            <a:ln w="19050">
              <a:solidFill>
                <a:srgbClr val="96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2884719" y="1096133"/>
              <a:ext cx="16000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200" b="1">
                  <a:solidFill>
                    <a:srgbClr val="000000"/>
                  </a:solidFill>
                </a:rPr>
                <a:t>Проектирование</a:t>
              </a:r>
              <a:br>
                <a:rPr lang="ru-RU" sz="1200" b="1">
                  <a:solidFill>
                    <a:srgbClr val="000000"/>
                  </a:solidFill>
                </a:rPr>
              </a:br>
              <a:r>
                <a:rPr lang="ru-RU" sz="1200" b="1">
                  <a:solidFill>
                    <a:srgbClr val="000000"/>
                  </a:solidFill>
                </a:rPr>
                <a:t>бизнес-процессов</a:t>
              </a:r>
            </a:p>
          </p:txBody>
        </p:sp>
      </p:grpSp>
      <p:grpSp>
        <p:nvGrpSpPr>
          <p:cNvPr id="19" name="Группа 56"/>
          <p:cNvGrpSpPr>
            <a:grpSpLocks/>
          </p:cNvGrpSpPr>
          <p:nvPr/>
        </p:nvGrpSpPr>
        <p:grpSpPr bwMode="auto">
          <a:xfrm>
            <a:off x="3567113" y="857232"/>
            <a:ext cx="1571625" cy="944563"/>
            <a:chOff x="4827776" y="1003684"/>
            <a:chExt cx="1571636" cy="944521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5165915" y="1649768"/>
              <a:ext cx="19050" cy="298437"/>
            </a:xfrm>
            <a:prstGeom prst="line">
              <a:avLst/>
            </a:prstGeom>
            <a:ln w="19050">
              <a:solidFill>
                <a:srgbClr val="96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7"/>
            <p:cNvSpPr txBox="1">
              <a:spLocks noChangeArrowheads="1"/>
            </p:cNvSpPr>
            <p:nvPr/>
          </p:nvSpPr>
          <p:spPr bwMode="auto">
            <a:xfrm>
              <a:off x="4827776" y="1003684"/>
              <a:ext cx="1571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200" b="1">
                  <a:solidFill>
                    <a:srgbClr val="000000"/>
                  </a:solidFill>
                </a:rPr>
                <a:t>Проектирование</a:t>
              </a:r>
              <a:br>
                <a:rPr lang="ru-RU" sz="1200" b="1">
                  <a:solidFill>
                    <a:srgbClr val="000000"/>
                  </a:solidFill>
                </a:rPr>
              </a:br>
              <a:r>
                <a:rPr lang="ru-RU" sz="1200" b="1">
                  <a:solidFill>
                    <a:srgbClr val="000000"/>
                  </a:solidFill>
                </a:rPr>
                <a:t>организационной структуры</a:t>
              </a:r>
            </a:p>
          </p:txBody>
        </p:sp>
      </p:grpSp>
      <p:grpSp>
        <p:nvGrpSpPr>
          <p:cNvPr id="22" name="Группа 57"/>
          <p:cNvGrpSpPr>
            <a:grpSpLocks/>
          </p:cNvGrpSpPr>
          <p:nvPr/>
        </p:nvGrpSpPr>
        <p:grpSpPr bwMode="auto">
          <a:xfrm>
            <a:off x="4500563" y="952482"/>
            <a:ext cx="1968500" cy="979488"/>
            <a:chOff x="6088950" y="1159096"/>
            <a:chExt cx="1899666" cy="90050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6088950" y="1666998"/>
              <a:ext cx="470320" cy="392602"/>
            </a:xfrm>
            <a:prstGeom prst="line">
              <a:avLst/>
            </a:prstGeom>
            <a:ln w="19050">
              <a:solidFill>
                <a:srgbClr val="96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30"/>
            <p:cNvSpPr txBox="1">
              <a:spLocks noChangeArrowheads="1"/>
            </p:cNvSpPr>
            <p:nvPr/>
          </p:nvSpPr>
          <p:spPr bwMode="auto">
            <a:xfrm>
              <a:off x="6559856" y="1159096"/>
              <a:ext cx="142876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200" b="1">
                  <a:solidFill>
                    <a:srgbClr val="000000"/>
                  </a:solidFill>
                </a:rPr>
                <a:t>Имитационное моделирование и ФСА</a:t>
              </a:r>
            </a:p>
          </p:txBody>
        </p:sp>
      </p:grpSp>
      <p:grpSp>
        <p:nvGrpSpPr>
          <p:cNvPr id="25" name="Группа 58"/>
          <p:cNvGrpSpPr>
            <a:grpSpLocks/>
          </p:cNvGrpSpPr>
          <p:nvPr/>
        </p:nvGrpSpPr>
        <p:grpSpPr bwMode="auto">
          <a:xfrm>
            <a:off x="4987925" y="1290620"/>
            <a:ext cx="2986088" cy="830262"/>
            <a:chOff x="6000447" y="1614303"/>
            <a:chExt cx="2986036" cy="83099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6000447" y="1920962"/>
              <a:ext cx="1357289" cy="524340"/>
            </a:xfrm>
            <a:prstGeom prst="line">
              <a:avLst/>
            </a:prstGeom>
            <a:ln w="19050">
              <a:solidFill>
                <a:srgbClr val="96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3"/>
            <p:cNvSpPr txBox="1">
              <a:spLocks noChangeArrowheads="1"/>
            </p:cNvSpPr>
            <p:nvPr/>
          </p:nvSpPr>
          <p:spPr bwMode="auto">
            <a:xfrm>
              <a:off x="7357693" y="1614303"/>
              <a:ext cx="162879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200" b="1">
                  <a:solidFill>
                    <a:srgbClr val="000000"/>
                  </a:solidFill>
                </a:rPr>
                <a:t>Разработка ТЗ </a:t>
              </a:r>
              <a:br>
                <a:rPr lang="ru-RU" sz="1200" b="1">
                  <a:solidFill>
                    <a:srgbClr val="000000"/>
                  </a:solidFill>
                </a:rPr>
              </a:br>
              <a:r>
                <a:rPr lang="ru-RU" sz="1200" b="1">
                  <a:solidFill>
                    <a:srgbClr val="000000"/>
                  </a:solidFill>
                </a:rPr>
                <a:t>на внедрение информационных систем</a:t>
              </a:r>
            </a:p>
          </p:txBody>
        </p:sp>
      </p:grpSp>
      <p:sp>
        <p:nvSpPr>
          <p:cNvPr id="29" name="Крест 28"/>
          <p:cNvSpPr/>
          <p:nvPr/>
        </p:nvSpPr>
        <p:spPr>
          <a:xfrm>
            <a:off x="5786438" y="5072045"/>
            <a:ext cx="333375" cy="358775"/>
          </a:xfrm>
          <a:prstGeom prst="plus">
            <a:avLst>
              <a:gd name="adj" fmla="val 3606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grpSp>
        <p:nvGrpSpPr>
          <p:cNvPr id="30" name="Группа 35"/>
          <p:cNvGrpSpPr>
            <a:grpSpLocks/>
          </p:cNvGrpSpPr>
          <p:nvPr/>
        </p:nvGrpSpPr>
        <p:grpSpPr bwMode="auto">
          <a:xfrm>
            <a:off x="5568950" y="3559157"/>
            <a:ext cx="2633663" cy="831850"/>
            <a:chOff x="7229192" y="4225459"/>
            <a:chExt cx="2633328" cy="831008"/>
          </a:xfrm>
        </p:grpSpPr>
        <p:cxnSp>
          <p:nvCxnSpPr>
            <p:cNvPr id="31" name="Прямая соединительная линия 30"/>
            <p:cNvCxnSpPr/>
            <p:nvPr/>
          </p:nvCxnSpPr>
          <p:spPr bwMode="auto">
            <a:xfrm flipH="1" flipV="1">
              <a:off x="7229192" y="4729773"/>
              <a:ext cx="657141" cy="71366"/>
            </a:xfrm>
            <a:prstGeom prst="line">
              <a:avLst/>
            </a:prstGeom>
            <a:ln w="19050">
              <a:solidFill>
                <a:srgbClr val="0065B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8005724" y="4225459"/>
              <a:ext cx="1856796" cy="83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200" b="1">
                  <a:solidFill>
                    <a:srgbClr val="000000"/>
                  </a:solidFill>
                </a:rPr>
                <a:t>Передача схем процессов на исполнение в </a:t>
              </a:r>
              <a:r>
                <a:rPr lang="en-US" sz="1200" b="1">
                  <a:solidFill>
                    <a:srgbClr val="000000"/>
                  </a:solidFill>
                </a:rPr>
                <a:t>BPM-</a:t>
              </a:r>
              <a:r>
                <a:rPr lang="ru-RU" sz="1200" b="1">
                  <a:solidFill>
                    <a:srgbClr val="000000"/>
                  </a:solidFill>
                </a:rPr>
                <a:t>системы</a:t>
              </a:r>
            </a:p>
          </p:txBody>
        </p:sp>
      </p:grpSp>
      <p:grpSp>
        <p:nvGrpSpPr>
          <p:cNvPr id="33" name="Группа 62"/>
          <p:cNvGrpSpPr>
            <a:grpSpLocks/>
          </p:cNvGrpSpPr>
          <p:nvPr/>
        </p:nvGrpSpPr>
        <p:grpSpPr bwMode="auto">
          <a:xfrm>
            <a:off x="1019175" y="4063982"/>
            <a:ext cx="1249363" cy="582613"/>
            <a:chOff x="2454551" y="4643729"/>
            <a:chExt cx="1248899" cy="582727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3286092" y="4643729"/>
              <a:ext cx="417358" cy="215942"/>
            </a:xfrm>
            <a:prstGeom prst="line">
              <a:avLst/>
            </a:prstGeom>
            <a:ln w="19050">
              <a:solidFill>
                <a:srgbClr val="CCA5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2454551" y="4764791"/>
              <a:ext cx="1131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ru-RU" sz="1200" b="1"/>
                <a:t>Анализ</a:t>
              </a:r>
            </a:p>
            <a:p>
              <a:pPr algn="l">
                <a:spcBef>
                  <a:spcPct val="0"/>
                </a:spcBef>
              </a:pPr>
              <a:r>
                <a:rPr lang="ru-RU" sz="1200" b="1"/>
                <a:t>показателей</a:t>
              </a:r>
            </a:p>
          </p:txBody>
        </p:sp>
      </p:grpSp>
      <p:grpSp>
        <p:nvGrpSpPr>
          <p:cNvPr id="36" name="Группа 61"/>
          <p:cNvGrpSpPr>
            <a:grpSpLocks/>
          </p:cNvGrpSpPr>
          <p:nvPr/>
        </p:nvGrpSpPr>
        <p:grpSpPr bwMode="auto">
          <a:xfrm>
            <a:off x="1028700" y="2106595"/>
            <a:ext cx="1455738" cy="1055687"/>
            <a:chOff x="2464374" y="2572673"/>
            <a:chExt cx="1455042" cy="1055466"/>
          </a:xfrm>
        </p:grpSpPr>
        <p:cxnSp>
          <p:nvCxnSpPr>
            <p:cNvPr id="37" name="Прямая соединительная линия 36"/>
            <p:cNvCxnSpPr>
              <a:stCxn id="38" idx="2"/>
            </p:cNvCxnSpPr>
            <p:nvPr/>
          </p:nvCxnSpPr>
          <p:spPr>
            <a:xfrm>
              <a:off x="3192689" y="3402761"/>
              <a:ext cx="510931" cy="225378"/>
            </a:xfrm>
            <a:prstGeom prst="line">
              <a:avLst/>
            </a:prstGeom>
            <a:ln w="19050">
              <a:solidFill>
                <a:srgbClr val="CCA5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2"/>
            <p:cNvSpPr txBox="1">
              <a:spLocks noChangeArrowheads="1"/>
            </p:cNvSpPr>
            <p:nvPr/>
          </p:nvSpPr>
          <p:spPr bwMode="auto">
            <a:xfrm>
              <a:off x="2464374" y="2572673"/>
              <a:ext cx="1455042" cy="83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200" b="1"/>
                <a:t>Анализ </a:t>
              </a:r>
              <a:br>
                <a:rPr lang="ru-RU" sz="1200" b="1"/>
              </a:br>
              <a:r>
                <a:rPr lang="ru-RU" sz="1200" b="1"/>
                <a:t>несоответствий</a:t>
              </a:r>
              <a:br>
                <a:rPr lang="ru-RU" sz="1200" b="1"/>
              </a:br>
              <a:r>
                <a:rPr lang="ru-RU" sz="1200" b="1"/>
                <a:t>и их последствий</a:t>
              </a:r>
            </a:p>
          </p:txBody>
        </p:sp>
      </p:grpSp>
      <p:grpSp>
        <p:nvGrpSpPr>
          <p:cNvPr id="39" name="Группа 63"/>
          <p:cNvGrpSpPr>
            <a:grpSpLocks/>
          </p:cNvGrpSpPr>
          <p:nvPr/>
        </p:nvGrpSpPr>
        <p:grpSpPr bwMode="auto">
          <a:xfrm>
            <a:off x="3641725" y="5251432"/>
            <a:ext cx="1130300" cy="955675"/>
            <a:chOff x="4353092" y="5930212"/>
            <a:chExt cx="1131189" cy="953977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4635889" y="5930212"/>
              <a:ext cx="36542" cy="481743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6"/>
            <p:cNvSpPr txBox="1">
              <a:spLocks noChangeArrowheads="1"/>
            </p:cNvSpPr>
            <p:nvPr/>
          </p:nvSpPr>
          <p:spPr bwMode="auto">
            <a:xfrm>
              <a:off x="4353092" y="6423079"/>
              <a:ext cx="1131189" cy="46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200" b="1"/>
                <a:t>Контроль </a:t>
              </a:r>
              <a:br>
                <a:rPr lang="ru-RU" sz="1200" b="1"/>
              </a:br>
              <a:r>
                <a:rPr lang="ru-RU" sz="1200" b="1"/>
                <a:t>показателей</a:t>
              </a:r>
            </a:p>
          </p:txBody>
        </p:sp>
      </p:grpSp>
      <p:grpSp>
        <p:nvGrpSpPr>
          <p:cNvPr id="42" name="Группа 63"/>
          <p:cNvGrpSpPr>
            <a:grpSpLocks/>
          </p:cNvGrpSpPr>
          <p:nvPr/>
        </p:nvGrpSpPr>
        <p:grpSpPr bwMode="auto">
          <a:xfrm>
            <a:off x="1131888" y="4999020"/>
            <a:ext cx="1939925" cy="1190625"/>
            <a:chOff x="6846875" y="5496101"/>
            <a:chExt cx="1938860" cy="1188055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8338306" y="5496101"/>
              <a:ext cx="447429" cy="418195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6"/>
            <p:cNvSpPr txBox="1">
              <a:spLocks noChangeArrowheads="1"/>
            </p:cNvSpPr>
            <p:nvPr/>
          </p:nvSpPr>
          <p:spPr bwMode="auto">
            <a:xfrm>
              <a:off x="6846875" y="5854159"/>
              <a:ext cx="1590678" cy="82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200" b="1"/>
                <a:t>Контроллинг бизнес-процессов</a:t>
              </a:r>
              <a:br>
                <a:rPr lang="ru-RU" sz="1200" b="1"/>
              </a:br>
              <a:r>
                <a:rPr lang="ru-RU" sz="1200" b="1"/>
                <a:t>на основе данных ИТ-систем</a:t>
              </a:r>
              <a:endParaRPr lang="ru-RU" b="1"/>
            </a:p>
          </p:txBody>
        </p:sp>
      </p:grpSp>
      <p:grpSp>
        <p:nvGrpSpPr>
          <p:cNvPr id="45" name="Группа 108553"/>
          <p:cNvGrpSpPr>
            <a:grpSpLocks/>
          </p:cNvGrpSpPr>
          <p:nvPr/>
        </p:nvGrpSpPr>
        <p:grpSpPr bwMode="auto">
          <a:xfrm>
            <a:off x="4116388" y="3271820"/>
            <a:ext cx="5049837" cy="3136900"/>
            <a:chOff x="4116842" y="3356992"/>
            <a:chExt cx="5049473" cy="3210332"/>
          </a:xfrm>
        </p:grpSpPr>
        <p:grpSp>
          <p:nvGrpSpPr>
            <p:cNvPr id="46" name="Группа 66"/>
            <p:cNvGrpSpPr>
              <a:grpSpLocks/>
            </p:cNvGrpSpPr>
            <p:nvPr/>
          </p:nvGrpSpPr>
          <p:grpSpPr bwMode="auto">
            <a:xfrm>
              <a:off x="4116842" y="3356992"/>
              <a:ext cx="5049473" cy="3210332"/>
              <a:chOff x="4116842" y="3356992"/>
              <a:chExt cx="5049473" cy="3210332"/>
            </a:xfrm>
          </p:grpSpPr>
          <p:grpSp>
            <p:nvGrpSpPr>
              <p:cNvPr id="49" name="Группа 15"/>
              <p:cNvGrpSpPr>
                <a:grpSpLocks/>
              </p:cNvGrpSpPr>
              <p:nvPr/>
            </p:nvGrpSpPr>
            <p:grpSpPr bwMode="auto">
              <a:xfrm>
                <a:off x="4116842" y="3356992"/>
                <a:ext cx="2903328" cy="3210332"/>
                <a:chOff x="1604852" y="1948231"/>
                <a:chExt cx="3585293" cy="3595230"/>
              </a:xfrm>
            </p:grpSpPr>
            <p:sp>
              <p:nvSpPr>
                <p:cNvPr id="53" name="Арка 52"/>
                <p:cNvSpPr/>
                <p:nvPr/>
              </p:nvSpPr>
              <p:spPr>
                <a:xfrm rot="8566158">
                  <a:off x="1604852" y="1948231"/>
                  <a:ext cx="3585293" cy="3444215"/>
                </a:xfrm>
                <a:prstGeom prst="blockArc">
                  <a:avLst>
                    <a:gd name="adj1" fmla="val 13334969"/>
                    <a:gd name="adj2" fmla="val 17944212"/>
                    <a:gd name="adj3" fmla="val 15162"/>
                  </a:avLst>
                </a:prstGeom>
                <a:solidFill>
                  <a:srgbClr val="F7964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kern="0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4" name="Равнобедренный треугольник 53"/>
                <p:cNvSpPr/>
                <p:nvPr/>
              </p:nvSpPr>
              <p:spPr>
                <a:xfrm rot="15718463">
                  <a:off x="3090694" y="4984765"/>
                  <a:ext cx="860600" cy="256792"/>
                </a:xfrm>
                <a:prstGeom prst="triangle">
                  <a:avLst/>
                </a:prstGeom>
                <a:solidFill>
                  <a:srgbClr val="F7964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220074" y="5085632"/>
                <a:ext cx="292079" cy="1078776"/>
              </a:xfrm>
              <a:prstGeom prst="line">
                <a:avLst/>
              </a:prstGeom>
              <a:ln w="19050">
                <a:solidFill>
                  <a:srgbClr val="F08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5410561" y="4845182"/>
                <a:ext cx="1177840" cy="82857"/>
              </a:xfrm>
              <a:prstGeom prst="line">
                <a:avLst/>
              </a:prstGeom>
              <a:ln w="19050">
                <a:solidFill>
                  <a:srgbClr val="F08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15"/>
              <p:cNvSpPr txBox="1">
                <a:spLocks noChangeArrowheads="1"/>
              </p:cNvSpPr>
              <p:nvPr/>
            </p:nvSpPr>
            <p:spPr bwMode="auto">
              <a:xfrm>
                <a:off x="7042587" y="4845794"/>
                <a:ext cx="2123728" cy="144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ru-RU" b="1">
                    <a:solidFill>
                      <a:srgbClr val="000000"/>
                    </a:solidFill>
                  </a:rPr>
                  <a:t>ЭТАП исполнения бизнес-процессов</a:t>
                </a:r>
                <a:r>
                  <a:rPr lang="en-US" b="1">
                    <a:solidFill>
                      <a:srgbClr val="000000"/>
                    </a:solidFill>
                  </a:rPr>
                  <a:t/>
                </a:r>
                <a:br>
                  <a:rPr lang="en-US" b="1">
                    <a:solidFill>
                      <a:srgbClr val="000000"/>
                    </a:solidFill>
                  </a:rPr>
                </a:br>
                <a:r>
                  <a:rPr lang="ru-RU" b="1">
                    <a:solidFill>
                      <a:srgbClr val="000000"/>
                    </a:solidFill>
                  </a:rPr>
                  <a:t>Интеграция с</a:t>
                </a:r>
                <a:br>
                  <a:rPr lang="ru-RU" b="1">
                    <a:solidFill>
                      <a:srgbClr val="000000"/>
                    </a:solidFill>
                  </a:rPr>
                </a:br>
                <a:r>
                  <a:rPr lang="en-US" b="1">
                    <a:solidFill>
                      <a:srgbClr val="000000"/>
                    </a:solidFill>
                  </a:rPr>
                  <a:t>ECM</a:t>
                </a:r>
                <a:r>
                  <a:rPr lang="ru-RU" b="1">
                    <a:solidFill>
                      <a:srgbClr val="000000"/>
                    </a:solidFill>
                  </a:rPr>
                  <a:t>-системой </a:t>
                </a:r>
              </a:p>
              <a:p>
                <a:pPr algn="l"/>
                <a:r>
                  <a:rPr lang="ru-RU" b="1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pic>
          <p:nvPicPr>
            <p:cNvPr id="47" name="Picture 4" descr="Схема системы DIRECTUM"/>
            <p:cNvPicPr>
              <a:picLocks noChangeAspect="1" noChangeArrowheads="1"/>
            </p:cNvPicPr>
            <p:nvPr/>
          </p:nvPicPr>
          <p:blipFill>
            <a:blip r:embed="rId5" cstate="print"/>
            <a:srcRect l="39749" t="40175" r="42276" b="37686"/>
            <a:stretch>
              <a:fillRect/>
            </a:stretch>
          </p:blipFill>
          <p:spPr bwMode="auto">
            <a:xfrm>
              <a:off x="6959327" y="5949280"/>
              <a:ext cx="343406" cy="412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108552"/>
            <p:cNvSpPr txBox="1">
              <a:spLocks noChangeArrowheads="1"/>
            </p:cNvSpPr>
            <p:nvPr/>
          </p:nvSpPr>
          <p:spPr bwMode="auto">
            <a:xfrm>
              <a:off x="7230774" y="5949280"/>
              <a:ext cx="13740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andara" pitchFamily="34" charset="0"/>
                </a:rPr>
                <a:t>DIRECTUM</a:t>
              </a:r>
              <a:endParaRPr lang="ru-RU" sz="2000" b="1">
                <a:latin typeface="Candar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 smtClean="0">
                <a:cs typeface="Arial" charset="0"/>
              </a:rPr>
              <a:t>Контроллинг</a:t>
            </a:r>
            <a:r>
              <a:rPr lang="ru-RU" sz="2800" b="1" dirty="0" smtClean="0">
                <a:cs typeface="Arial" charset="0"/>
              </a:rPr>
              <a:t> бизнес-процессов на основе данных </a:t>
            </a:r>
            <a:r>
              <a:rPr lang="ru-RU" sz="2800" b="1" dirty="0" err="1" smtClean="0">
                <a:cs typeface="Arial" charset="0"/>
              </a:rPr>
              <a:t>ИТ-систем</a:t>
            </a:r>
            <a:endParaRPr lang="ru-RU" sz="2800" b="1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452464" y="920772"/>
            <a:ext cx="7834312" cy="2292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/>
              <a:t>Модуль «</a:t>
            </a:r>
            <a:r>
              <a:rPr lang="ru-RU" sz="1400" dirty="0" err="1"/>
              <a:t>Контроллинг</a:t>
            </a:r>
            <a:r>
              <a:rPr lang="ru-RU" sz="1400" dirty="0"/>
              <a:t> бизнес-процессов» предназначен для автоматического сбора статистических данных о реальном протекании процессов из информационных систем предприятия (BPM, ERP, CRM и других).</a:t>
            </a:r>
          </a:p>
          <a:p>
            <a:pPr algn="just">
              <a:defRPr/>
            </a:pPr>
            <a:r>
              <a:rPr lang="ru-RU" b="1" dirty="0"/>
              <a:t>Отслеживаемые параметры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sz="1400" dirty="0"/>
              <a:t>количество запусков и завершений бизнес-процесса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sz="1400" dirty="0"/>
              <a:t>фактическая длительность бизнес-процесса </a:t>
            </a:r>
          </a:p>
          <a:p>
            <a:pPr algn="just">
              <a:defRPr/>
            </a:pPr>
            <a:r>
              <a:rPr lang="ru-RU" sz="1400" dirty="0"/>
              <a:t>Отклонения времени выполнения бизнес-процесса можно своевременно увидеть,  проанализировать и предпринять корректирующие меры:</a:t>
            </a:r>
            <a:endParaRPr lang="ru-RU" sz="1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2339" y="2786058"/>
            <a:ext cx="4754562" cy="336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Интегрированное решение </a:t>
            </a:r>
            <a:r>
              <a:rPr lang="en-US" sz="2800" b="1" dirty="0" smtClean="0">
                <a:cs typeface="Arial" charset="0"/>
              </a:rPr>
              <a:t/>
            </a:r>
            <a:br>
              <a:rPr lang="en-US" sz="2800" b="1" dirty="0" smtClean="0">
                <a:cs typeface="Arial" charset="0"/>
              </a:rPr>
            </a:br>
            <a:r>
              <a:rPr lang="en-US" sz="2800" b="1" dirty="0" smtClean="0">
                <a:cs typeface="Arial" charset="0"/>
              </a:rPr>
              <a:t>Business Studio + DIRECTUM</a:t>
            </a:r>
            <a:endParaRPr lang="ru-RU" sz="2800" b="1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438120" y="928670"/>
            <a:ext cx="76565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/>
              <a:t>ECM - система</a:t>
            </a:r>
            <a:r>
              <a:rPr lang="en-US" sz="1400"/>
              <a:t> </a:t>
            </a:r>
            <a:r>
              <a:rPr lang="ru-RU" sz="1400"/>
              <a:t> </a:t>
            </a:r>
            <a:r>
              <a:rPr lang="ru-RU" sz="1400" b="1"/>
              <a:t>DIRECTUM</a:t>
            </a:r>
            <a:r>
              <a:rPr lang="en-US" sz="1400"/>
              <a:t> </a:t>
            </a:r>
            <a:r>
              <a:rPr lang="ru-RU" sz="1400"/>
              <a:t>– это система электронного</a:t>
            </a:r>
            <a:r>
              <a:rPr lang="en-US" sz="1400"/>
              <a:t> </a:t>
            </a:r>
            <a:r>
              <a:rPr lang="ru-RU" sz="1400"/>
              <a:t>документооборота и управления</a:t>
            </a:r>
            <a:r>
              <a:rPr lang="en-US" sz="1400"/>
              <a:t> </a:t>
            </a:r>
            <a:r>
              <a:rPr lang="ru-RU" sz="1400"/>
              <a:t>взаимодействием. Интеграция </a:t>
            </a:r>
            <a:r>
              <a:rPr lang="en-US" sz="1400" b="1"/>
              <a:t>Business Studio</a:t>
            </a:r>
            <a:r>
              <a:rPr lang="en-US" sz="1400"/>
              <a:t> </a:t>
            </a:r>
            <a:r>
              <a:rPr lang="ru-RU" sz="1400"/>
              <a:t>и </a:t>
            </a:r>
            <a:r>
              <a:rPr lang="en-US" sz="1400" b="1"/>
              <a:t>DIRECTUM</a:t>
            </a:r>
            <a:r>
              <a:rPr lang="en-US" sz="1400"/>
              <a:t> </a:t>
            </a:r>
            <a:r>
              <a:rPr lang="ru-RU" sz="1400"/>
              <a:t>предоставляет</a:t>
            </a:r>
            <a:r>
              <a:rPr lang="en-US" sz="1400"/>
              <a:t> </a:t>
            </a:r>
            <a:r>
              <a:rPr lang="ru-RU" sz="1400"/>
              <a:t>уникальную возможность построения бесшовной системы управления, включающей моделирование, регламентацию</a:t>
            </a:r>
            <a:r>
              <a:rPr lang="en-US" sz="1400"/>
              <a:t> </a:t>
            </a:r>
            <a:r>
              <a:rPr lang="ru-RU" sz="1400"/>
              <a:t>и контроль исполнения бизнес-процессов на основе технологии BPM.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8120" y="4929198"/>
            <a:ext cx="7808912" cy="1416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</a:rPr>
              <a:t>Результат интеграции: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реализуется стратегически правильный алгоритм внедрения информационных технологий «сверху-вниз»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сокращаются временные и материальные затраты на построение эффективной комплексной системы управления</a:t>
            </a:r>
          </a:p>
        </p:txBody>
      </p:sp>
      <p:grpSp>
        <p:nvGrpSpPr>
          <p:cNvPr id="8" name="Группа 4"/>
          <p:cNvGrpSpPr>
            <a:grpSpLocks/>
          </p:cNvGrpSpPr>
          <p:nvPr/>
        </p:nvGrpSpPr>
        <p:grpSpPr bwMode="auto">
          <a:xfrm>
            <a:off x="285720" y="1936732"/>
            <a:ext cx="7961312" cy="2894013"/>
            <a:chOff x="1043608" y="2276872"/>
            <a:chExt cx="7960195" cy="289496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64166" y="2833123"/>
              <a:ext cx="4839637" cy="2324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" name="Прямоугольник 1"/>
            <p:cNvSpPr>
              <a:spLocks noChangeArrowheads="1"/>
            </p:cNvSpPr>
            <p:nvPr/>
          </p:nvSpPr>
          <p:spPr bwMode="auto">
            <a:xfrm>
              <a:off x="1043608" y="2817344"/>
              <a:ext cx="3120558" cy="2354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ru-RU" sz="1400"/>
                <a:t>обмен схемами процессов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ru-RU" sz="1400"/>
                <a:t>обмен общими справочниками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ru-RU" sz="1400"/>
                <a:t>передача регламентирующей документации из Business Studio в DIRECTUM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ru-RU" sz="1400"/>
                <a:t>передача статистических данных о выполнении процессов из DIRECTUM в Business Studio </a:t>
              </a:r>
            </a:p>
          </p:txBody>
        </p:sp>
        <p:sp>
          <p:nvSpPr>
            <p:cNvPr id="11" name="Прямоугольник 3"/>
            <p:cNvSpPr>
              <a:spLocks noChangeArrowheads="1"/>
            </p:cNvSpPr>
            <p:nvPr/>
          </p:nvSpPr>
          <p:spPr bwMode="auto">
            <a:xfrm>
              <a:off x="1195334" y="2276872"/>
              <a:ext cx="76565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b="1"/>
                <a:t>Схема передачи данных между системами: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Внедрение. Формирование регламентирующей документации</a:t>
            </a:r>
            <a:endParaRPr lang="ru-RU" sz="28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714348" y="188914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27077" y="1724045"/>
          <a:ext cx="7886700" cy="4562475"/>
        </p:xfrm>
        <a:graphic>
          <a:graphicData uri="http://schemas.openxmlformats.org/presentationml/2006/ole">
            <p:oleObj spid="_x0000_s2054" name="Visio" r:id="rId5" imgW="9976829" imgH="5766126" progId="">
              <p:embed/>
            </p:oleObj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87390" y="1055708"/>
            <a:ext cx="6467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 b="1"/>
              <a:t>Основные виды  регламентирующих документов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Проектирование.</a:t>
            </a:r>
            <a:r>
              <a:rPr lang="en-US" sz="3200" b="1" dirty="0" smtClean="0"/>
              <a:t> </a:t>
            </a:r>
            <a:r>
              <a:rPr lang="ru-RU" sz="3200" b="1" dirty="0" smtClean="0"/>
              <a:t>Формализация стратегии</a:t>
            </a:r>
            <a:endParaRPr lang="ru-RU" sz="3200" b="1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954111"/>
            <a:ext cx="5732462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6143595" y="954362"/>
            <a:ext cx="257180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400" dirty="0">
                <a:latin typeface="Arial" charset="0"/>
              </a:rPr>
              <a:t>Удобным инструментом формализации стратегии является </a:t>
            </a:r>
            <a:r>
              <a:rPr lang="ru-RU" sz="1400" b="1" dirty="0">
                <a:latin typeface="Arial" charset="0"/>
              </a:rPr>
              <a:t>стратегическая карта</a:t>
            </a:r>
            <a:r>
              <a:rPr lang="ru-RU" sz="1400" dirty="0">
                <a:latin typeface="Arial" charset="0"/>
              </a:rPr>
              <a:t>.</a:t>
            </a:r>
          </a:p>
          <a:p>
            <a:pPr algn="l">
              <a:defRPr/>
            </a:pPr>
            <a:r>
              <a:rPr lang="ru-RU" sz="1400" dirty="0">
                <a:latin typeface="Arial" charset="0"/>
              </a:rPr>
              <a:t>На ней изображается дерево целей, которых необходимо достичь организации.</a:t>
            </a:r>
          </a:p>
          <a:p>
            <a:pPr algn="l">
              <a:defRPr/>
            </a:pPr>
            <a:r>
              <a:rPr lang="ru-RU" sz="1400" dirty="0">
                <a:latin typeface="Arial" charset="0"/>
              </a:rPr>
              <a:t>Дерево может быть разбито на проекции в соответствии с методологией</a:t>
            </a:r>
            <a:br>
              <a:rPr lang="ru-RU" sz="1400" dirty="0">
                <a:latin typeface="Arial" charset="0"/>
              </a:rPr>
            </a:br>
            <a:r>
              <a:rPr lang="ru-RU" sz="1400" dirty="0">
                <a:latin typeface="Arial" charset="0"/>
              </a:rPr>
              <a:t>Дейвида П. Нортона и Роберта С. Каплана.</a:t>
            </a:r>
          </a:p>
          <a:p>
            <a:pPr algn="l">
              <a:defRPr/>
            </a:pPr>
            <a:r>
              <a:rPr lang="ru-RU" sz="1400" dirty="0">
                <a:latin typeface="Arial" charset="0"/>
              </a:rPr>
              <a:t>При проектировании целей обязательно должны быть разработаны показатели их достижения.</a:t>
            </a:r>
          </a:p>
          <a:p>
            <a:pPr algn="l">
              <a:defRPr/>
            </a:pPr>
            <a:r>
              <a:rPr lang="ru-RU" sz="1400" dirty="0">
                <a:latin typeface="Arial" charset="0"/>
              </a:rPr>
              <a:t>Если для цели нельзя придумать показатель, то она не может являться целью для данной организации.</a:t>
            </a:r>
          </a:p>
        </p:txBody>
      </p:sp>
      <p:grpSp>
        <p:nvGrpSpPr>
          <p:cNvPr id="8" name="Группа 2"/>
          <p:cNvGrpSpPr>
            <a:grpSpLocks/>
          </p:cNvGrpSpPr>
          <p:nvPr/>
        </p:nvGrpSpPr>
        <p:grpSpPr bwMode="auto">
          <a:xfrm>
            <a:off x="214282" y="1633561"/>
            <a:ext cx="8643998" cy="4522225"/>
            <a:chOff x="1027658" y="1751013"/>
            <a:chExt cx="8643998" cy="4522225"/>
          </a:xfrm>
        </p:grpSpPr>
        <p:grpSp>
          <p:nvGrpSpPr>
            <p:cNvPr id="9" name="Группа 11"/>
            <p:cNvGrpSpPr>
              <a:grpSpLocks/>
            </p:cNvGrpSpPr>
            <p:nvPr/>
          </p:nvGrpSpPr>
          <p:grpSpPr bwMode="auto">
            <a:xfrm>
              <a:off x="1835696" y="1751013"/>
              <a:ext cx="4929189" cy="3763962"/>
              <a:chOff x="3323702" y="2669093"/>
              <a:chExt cx="4643423" cy="3924883"/>
            </a:xfrm>
          </p:grpSpPr>
          <p:sp>
            <p:nvSpPr>
              <p:cNvPr id="11" name="Скругленный прямоугольник 9"/>
              <p:cNvSpPr>
                <a:spLocks noChangeArrowheads="1"/>
              </p:cNvSpPr>
              <p:nvPr/>
            </p:nvSpPr>
            <p:spPr bwMode="auto">
              <a:xfrm>
                <a:off x="3323702" y="2669094"/>
                <a:ext cx="752039" cy="3924882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Скругленный прямоугольник 10"/>
              <p:cNvSpPr>
                <a:spLocks noChangeArrowheads="1"/>
              </p:cNvSpPr>
              <p:nvPr/>
            </p:nvSpPr>
            <p:spPr bwMode="auto">
              <a:xfrm>
                <a:off x="7213760" y="2669093"/>
                <a:ext cx="753365" cy="3924883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" name="Прямоугольник 11"/>
            <p:cNvSpPr>
              <a:spLocks noChangeArrowheads="1"/>
            </p:cNvSpPr>
            <p:nvPr/>
          </p:nvSpPr>
          <p:spPr bwMode="auto">
            <a:xfrm>
              <a:off x="1027658" y="5903906"/>
              <a:ext cx="86439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i="1" dirty="0"/>
                <a:t>Для наглядности показатели могут быть размещены на стратегической карте.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Проектирование бизнес-процессов. Нотации моделирования</a:t>
            </a:r>
            <a:endParaRPr lang="ru-RU" sz="2400" b="1" dirty="0"/>
          </a:p>
        </p:txBody>
      </p:sp>
      <p:grpSp>
        <p:nvGrpSpPr>
          <p:cNvPr id="6" name="Группа 19"/>
          <p:cNvGrpSpPr>
            <a:grpSpLocks/>
          </p:cNvGrpSpPr>
          <p:nvPr/>
        </p:nvGrpSpPr>
        <p:grpSpPr bwMode="auto">
          <a:xfrm>
            <a:off x="5400706" y="785794"/>
            <a:ext cx="3600450" cy="2795588"/>
            <a:chOff x="5357813" y="1000125"/>
            <a:chExt cx="3600450" cy="279558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815138" y="1000125"/>
              <a:ext cx="6873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/>
                <a:t>IDEF0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57813" y="1285875"/>
              <a:ext cx="3600450" cy="25098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285721" y="985838"/>
            <a:ext cx="5143530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450" b="1" dirty="0">
                <a:latin typeface="Arial" charset="0"/>
              </a:rPr>
              <a:t>Бизнес-процесс</a:t>
            </a:r>
            <a:r>
              <a:rPr lang="ru-RU" sz="1400" dirty="0">
                <a:latin typeface="Arial" charset="0"/>
              </a:rPr>
              <a:t> – регулярно повторяющаяся последовательность действий, направленная на получение заданного результата, ценного для организации.</a:t>
            </a:r>
          </a:p>
          <a:p>
            <a:pPr algn="l">
              <a:defRPr/>
            </a:pPr>
            <a:r>
              <a:rPr lang="en-US" sz="1400" dirty="0">
                <a:latin typeface="Arial" charset="0"/>
              </a:rPr>
              <a:t>Business Studio </a:t>
            </a:r>
            <a:r>
              <a:rPr lang="ru-RU" sz="1400" dirty="0">
                <a:latin typeface="Arial" charset="0"/>
              </a:rPr>
              <a:t>позволяет создать иерархическую модель бизнес-процессов или описать ряд отдельных процессов. Для этого она поддерживает наиболее популярные нотации моделирования.</a:t>
            </a:r>
          </a:p>
        </p:txBody>
      </p:sp>
      <p:grpSp>
        <p:nvGrpSpPr>
          <p:cNvPr id="10" name="Группа 17"/>
          <p:cNvGrpSpPr>
            <a:grpSpLocks/>
          </p:cNvGrpSpPr>
          <p:nvPr/>
        </p:nvGrpSpPr>
        <p:grpSpPr bwMode="auto">
          <a:xfrm>
            <a:off x="3286116" y="3071810"/>
            <a:ext cx="2286016" cy="3059110"/>
            <a:chOff x="3643306" y="3318981"/>
            <a:chExt cx="2520950" cy="3487564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643306" y="6283325"/>
              <a:ext cx="2520950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/>
                <a:t>Процедура</a:t>
              </a:r>
              <a:br>
                <a:rPr lang="ru-RU" sz="1400"/>
              </a:br>
              <a:r>
                <a:rPr lang="ru-RU" sz="1400"/>
                <a:t>(Cross Functional Flow</a:t>
              </a:r>
              <a:r>
                <a:rPr lang="en-US" sz="1400"/>
                <a:t>c</a:t>
              </a:r>
              <a:r>
                <a:rPr lang="ru-RU" sz="1400"/>
                <a:t>hart)</a:t>
              </a:r>
              <a:endParaRPr lang="ru-RU"/>
            </a:p>
          </p:txBody>
        </p:sp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29031" y="3318981"/>
              <a:ext cx="2349500" cy="2981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13" name="Группа 16"/>
          <p:cNvGrpSpPr>
            <a:grpSpLocks/>
          </p:cNvGrpSpPr>
          <p:nvPr/>
        </p:nvGrpSpPr>
        <p:grpSpPr bwMode="auto">
          <a:xfrm>
            <a:off x="5715008" y="3000372"/>
            <a:ext cx="1857388" cy="3101972"/>
            <a:chOff x="1175115" y="3347556"/>
            <a:chExt cx="2214578" cy="3458989"/>
          </a:xfrm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175115" y="6283325"/>
              <a:ext cx="2214578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/>
                <a:t>Процесс</a:t>
              </a:r>
              <a:br>
                <a:rPr lang="ru-RU" sz="1400"/>
              </a:br>
              <a:r>
                <a:rPr lang="ru-RU" sz="1400"/>
                <a:t>(Basic Flowchart)</a:t>
              </a:r>
            </a:p>
          </p:txBody>
        </p:sp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49736" y="3347556"/>
              <a:ext cx="2065337" cy="2952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4"/>
          <p:cNvGrpSpPr>
            <a:grpSpLocks/>
          </p:cNvGrpSpPr>
          <p:nvPr/>
        </p:nvGrpSpPr>
        <p:grpSpPr bwMode="auto">
          <a:xfrm>
            <a:off x="357158" y="2571744"/>
            <a:ext cx="2765425" cy="3629025"/>
            <a:chOff x="6232934" y="3171823"/>
            <a:chExt cx="2765425" cy="3629027"/>
          </a:xfrm>
        </p:grpSpPr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32934" y="3171823"/>
              <a:ext cx="2765425" cy="3128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6329762" y="6277630"/>
              <a:ext cx="2571768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/>
                <a:t>EPC</a:t>
              </a:r>
              <a:br>
                <a:rPr lang="en-US" sz="1400"/>
              </a:br>
              <a:r>
                <a:rPr lang="en-US" sz="1400"/>
                <a:t>(Event-Driven Process Chain)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Проектирование. Планирование автоматизации бизнес-процессов</a:t>
            </a:r>
            <a:endParaRPr lang="ru-RU" sz="2800" b="1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85852" y="928670"/>
          <a:ext cx="4462486" cy="5347289"/>
        </p:xfrm>
        <a:graphic>
          <a:graphicData uri="http://schemas.openxmlformats.org/presentationml/2006/ole">
            <p:oleObj spid="_x0000_s1030" name="Visio" r:id="rId5" imgW="8743593" imgH="10475059" progId="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75350" y="1928802"/>
            <a:ext cx="3168650" cy="2614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1700" b="1" dirty="0">
                <a:latin typeface="Arial" charset="0"/>
              </a:rPr>
              <a:t>Стадии проектирования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1400" dirty="0">
                <a:latin typeface="Arial" charset="0"/>
              </a:rPr>
              <a:t>Описание процессов</a:t>
            </a:r>
            <a:br>
              <a:rPr lang="ru-RU" sz="1400" dirty="0">
                <a:latin typeface="Arial" charset="0"/>
              </a:rPr>
            </a:br>
            <a:r>
              <a:rPr lang="ru-RU" sz="1400" dirty="0">
                <a:latin typeface="Arial" charset="0"/>
              </a:rPr>
              <a:t>«как есть» или проектирование «с нуля».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1400" dirty="0">
                <a:latin typeface="Arial" charset="0"/>
              </a:rPr>
              <a:t>Встраивание в процессы действий сотрудников, связанных с работой в ИС.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1400" dirty="0">
                <a:latin typeface="Arial" charset="0"/>
              </a:rPr>
              <a:t>Установление соответствия между действиями и функциями ИС.</a:t>
            </a: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011363" y="3189270"/>
            <a:ext cx="3959225" cy="2592387"/>
            <a:chOff x="1202" y="2296"/>
            <a:chExt cx="2585" cy="1633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202" y="2296"/>
              <a:ext cx="2585" cy="1316"/>
            </a:xfrm>
            <a:custGeom>
              <a:avLst/>
              <a:gdLst>
                <a:gd name="T0" fmla="*/ 23718 w 2449"/>
                <a:gd name="T1" fmla="*/ 0 h 1505"/>
                <a:gd name="T2" fmla="*/ 10372 w 2449"/>
                <a:gd name="T3" fmla="*/ 3 h 1505"/>
                <a:gd name="T4" fmla="*/ 0 w 2449"/>
                <a:gd name="T5" fmla="*/ 5 h 1505"/>
                <a:gd name="T6" fmla="*/ 0 60000 65536"/>
                <a:gd name="T7" fmla="*/ 0 60000 65536"/>
                <a:gd name="T8" fmla="*/ 0 60000 65536"/>
                <a:gd name="T9" fmla="*/ 0 w 2449"/>
                <a:gd name="T10" fmla="*/ 0 h 1505"/>
                <a:gd name="T11" fmla="*/ 2449 w 2449"/>
                <a:gd name="T12" fmla="*/ 1505 h 1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9" h="1505">
                  <a:moveTo>
                    <a:pt x="2449" y="0"/>
                  </a:moveTo>
                  <a:cubicBezTo>
                    <a:pt x="2220" y="106"/>
                    <a:pt x="1480" y="383"/>
                    <a:pt x="1072" y="634"/>
                  </a:cubicBezTo>
                  <a:cubicBezTo>
                    <a:pt x="664" y="885"/>
                    <a:pt x="223" y="1324"/>
                    <a:pt x="0" y="150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562" y="2296"/>
              <a:ext cx="1225" cy="1633"/>
            </a:xfrm>
            <a:custGeom>
              <a:avLst/>
              <a:gdLst>
                <a:gd name="T0" fmla="*/ 19094774 w 968"/>
                <a:gd name="T1" fmla="*/ 0 h 1829"/>
                <a:gd name="T2" fmla="*/ 4442787 w 968"/>
                <a:gd name="T3" fmla="*/ 9 h 1829"/>
                <a:gd name="T4" fmla="*/ 0 w 968"/>
                <a:gd name="T5" fmla="*/ 16 h 1829"/>
                <a:gd name="T6" fmla="*/ 0 60000 65536"/>
                <a:gd name="T7" fmla="*/ 0 60000 65536"/>
                <a:gd name="T8" fmla="*/ 0 60000 65536"/>
                <a:gd name="T9" fmla="*/ 0 w 968"/>
                <a:gd name="T10" fmla="*/ 0 h 1829"/>
                <a:gd name="T11" fmla="*/ 968 w 968"/>
                <a:gd name="T12" fmla="*/ 1829 h 18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8" h="1829">
                  <a:moveTo>
                    <a:pt x="968" y="0"/>
                  </a:moveTo>
                  <a:cubicBezTo>
                    <a:pt x="844" y="165"/>
                    <a:pt x="386" y="689"/>
                    <a:pt x="225" y="994"/>
                  </a:cubicBezTo>
                  <a:cubicBezTo>
                    <a:pt x="64" y="1299"/>
                    <a:pt x="47" y="1655"/>
                    <a:pt x="0" y="182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2117725" y="3376593"/>
            <a:ext cx="4176713" cy="1814511"/>
            <a:chOff x="1292" y="2387"/>
            <a:chExt cx="2631" cy="1143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92" y="2387"/>
              <a:ext cx="1905" cy="40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dirty="0">
                  <a:solidFill>
                    <a:srgbClr val="993300"/>
                  </a:solidFill>
                </a:rPr>
                <a:t>01020101. Регистрация </a:t>
              </a:r>
              <a:r>
                <a:rPr lang="ru-RU" dirty="0" smtClean="0">
                  <a:solidFill>
                    <a:srgbClr val="993300"/>
                  </a:solidFill>
                </a:rPr>
                <a:t>накладно </a:t>
              </a:r>
              <a:r>
                <a:rPr lang="ru-RU" dirty="0">
                  <a:solidFill>
                    <a:srgbClr val="993300"/>
                  </a:solidFill>
                </a:rPr>
                <a:t>поставщика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018" y="3158"/>
              <a:ext cx="1905" cy="37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dirty="0" smtClean="0">
                  <a:solidFill>
                    <a:srgbClr val="993300"/>
                  </a:solidFill>
                </a:rPr>
                <a:t>01020601. </a:t>
              </a:r>
              <a:r>
                <a:rPr lang="ru-RU" dirty="0">
                  <a:solidFill>
                    <a:srgbClr val="993300"/>
                  </a:solidFill>
                </a:rPr>
                <a:t>Регистрация отгрузки готовой продукции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Проектирование. Планирование автоматизации бизнес-процессов</a:t>
            </a:r>
            <a:endParaRPr lang="ru-RU" sz="2800" b="1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85852" y="928670"/>
          <a:ext cx="4462486" cy="5347289"/>
        </p:xfrm>
        <a:graphic>
          <a:graphicData uri="http://schemas.openxmlformats.org/presentationml/2006/ole">
            <p:oleObj spid="_x0000_s111622" name="Visio" r:id="rId5" imgW="8743593" imgH="10475059" progId="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75350" y="1928802"/>
            <a:ext cx="3168650" cy="2614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1700" b="1" dirty="0">
                <a:latin typeface="Arial" charset="0"/>
              </a:rPr>
              <a:t>Стадии проектирования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1400" dirty="0">
                <a:latin typeface="Arial" charset="0"/>
              </a:rPr>
              <a:t>Описание процессов</a:t>
            </a:r>
            <a:br>
              <a:rPr lang="ru-RU" sz="1400" dirty="0">
                <a:latin typeface="Arial" charset="0"/>
              </a:rPr>
            </a:br>
            <a:r>
              <a:rPr lang="ru-RU" sz="1400" dirty="0">
                <a:latin typeface="Arial" charset="0"/>
              </a:rPr>
              <a:t>«как есть» или проектирование «с нуля».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1400" dirty="0">
                <a:latin typeface="Arial" charset="0"/>
              </a:rPr>
              <a:t>Встраивание в процессы действий сотрудников, связанных с работой в ИС.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1400" dirty="0">
                <a:latin typeface="Arial" charset="0"/>
              </a:rPr>
              <a:t>Установление соответствия между действиями и функциями ИС.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011363" y="3189270"/>
            <a:ext cx="3959225" cy="2592387"/>
            <a:chOff x="1202" y="2296"/>
            <a:chExt cx="2585" cy="1633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202" y="2296"/>
              <a:ext cx="2585" cy="1316"/>
            </a:xfrm>
            <a:custGeom>
              <a:avLst/>
              <a:gdLst>
                <a:gd name="T0" fmla="*/ 23718 w 2449"/>
                <a:gd name="T1" fmla="*/ 0 h 1505"/>
                <a:gd name="T2" fmla="*/ 10372 w 2449"/>
                <a:gd name="T3" fmla="*/ 3 h 1505"/>
                <a:gd name="T4" fmla="*/ 0 w 2449"/>
                <a:gd name="T5" fmla="*/ 5 h 1505"/>
                <a:gd name="T6" fmla="*/ 0 60000 65536"/>
                <a:gd name="T7" fmla="*/ 0 60000 65536"/>
                <a:gd name="T8" fmla="*/ 0 60000 65536"/>
                <a:gd name="T9" fmla="*/ 0 w 2449"/>
                <a:gd name="T10" fmla="*/ 0 h 1505"/>
                <a:gd name="T11" fmla="*/ 2449 w 2449"/>
                <a:gd name="T12" fmla="*/ 1505 h 1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9" h="1505">
                  <a:moveTo>
                    <a:pt x="2449" y="0"/>
                  </a:moveTo>
                  <a:cubicBezTo>
                    <a:pt x="2220" y="106"/>
                    <a:pt x="1480" y="383"/>
                    <a:pt x="1072" y="634"/>
                  </a:cubicBezTo>
                  <a:cubicBezTo>
                    <a:pt x="664" y="885"/>
                    <a:pt x="223" y="1324"/>
                    <a:pt x="0" y="150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562" y="2296"/>
              <a:ext cx="1225" cy="1633"/>
            </a:xfrm>
            <a:custGeom>
              <a:avLst/>
              <a:gdLst>
                <a:gd name="T0" fmla="*/ 19094774 w 968"/>
                <a:gd name="T1" fmla="*/ 0 h 1829"/>
                <a:gd name="T2" fmla="*/ 4442787 w 968"/>
                <a:gd name="T3" fmla="*/ 9 h 1829"/>
                <a:gd name="T4" fmla="*/ 0 w 968"/>
                <a:gd name="T5" fmla="*/ 16 h 1829"/>
                <a:gd name="T6" fmla="*/ 0 60000 65536"/>
                <a:gd name="T7" fmla="*/ 0 60000 65536"/>
                <a:gd name="T8" fmla="*/ 0 60000 65536"/>
                <a:gd name="T9" fmla="*/ 0 w 968"/>
                <a:gd name="T10" fmla="*/ 0 h 1829"/>
                <a:gd name="T11" fmla="*/ 968 w 968"/>
                <a:gd name="T12" fmla="*/ 1829 h 18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8" h="1829">
                  <a:moveTo>
                    <a:pt x="968" y="0"/>
                  </a:moveTo>
                  <a:cubicBezTo>
                    <a:pt x="844" y="165"/>
                    <a:pt x="386" y="689"/>
                    <a:pt x="225" y="994"/>
                  </a:cubicBezTo>
                  <a:cubicBezTo>
                    <a:pt x="64" y="1299"/>
                    <a:pt x="47" y="1655"/>
                    <a:pt x="0" y="182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17725" y="3376595"/>
            <a:ext cx="4176713" cy="1814512"/>
            <a:chOff x="1292" y="2387"/>
            <a:chExt cx="2631" cy="1143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92" y="2387"/>
              <a:ext cx="1905" cy="37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>
                  <a:solidFill>
                    <a:srgbClr val="993300"/>
                  </a:solidFill>
                </a:rPr>
                <a:t>01020101. Регистрация накладной поставщика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018" y="3158"/>
              <a:ext cx="1905" cy="37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>
                  <a:solidFill>
                    <a:srgbClr val="993300"/>
                  </a:solidFill>
                </a:rPr>
                <a:t>01020601. Регистрация отгрузки готовой продукции</a:t>
              </a:r>
            </a:p>
          </p:txBody>
        </p:sp>
      </p:grpSp>
      <p:pic>
        <p:nvPicPr>
          <p:cNvPr id="14" name="Picture 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571612"/>
            <a:ext cx="4764091" cy="5138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cs typeface="Arial" charset="0"/>
              </a:rPr>
              <a:t>Проектирование организационной структуры</a:t>
            </a:r>
            <a:endParaRPr lang="ru-RU" sz="3000" b="1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00034" y="928670"/>
            <a:ext cx="7500937" cy="836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l">
              <a:spcBef>
                <a:spcPct val="10000"/>
              </a:spcBef>
              <a:spcAft>
                <a:spcPts val="600"/>
              </a:spcAft>
              <a:buFontTx/>
              <a:buChar char="•"/>
            </a:pPr>
            <a:r>
              <a:rPr lang="ru-RU" sz="1400" dirty="0"/>
              <a:t>Формирование иерархии подразделений и должностей в справочнике «Субъекты» или с помощью организационной диаграммы</a:t>
            </a:r>
          </a:p>
          <a:p>
            <a:pPr marL="180975" indent="-180975" algn="l">
              <a:spcBef>
                <a:spcPct val="10000"/>
              </a:spcBef>
              <a:buFontTx/>
              <a:buChar char="•"/>
            </a:pPr>
            <a:r>
              <a:rPr lang="ru-RU" sz="1400" dirty="0"/>
              <a:t>Поддержка 4 типов субъектов: Подразделение</a:t>
            </a:r>
            <a:r>
              <a:rPr lang="en-US" sz="1400" dirty="0"/>
              <a:t>, </a:t>
            </a:r>
            <a:r>
              <a:rPr lang="ru-RU" sz="1400" dirty="0"/>
              <a:t>Должность</a:t>
            </a:r>
            <a:r>
              <a:rPr lang="en-US" sz="1400" dirty="0"/>
              <a:t>, </a:t>
            </a:r>
            <a:r>
              <a:rPr lang="ru-RU" sz="1400" dirty="0"/>
              <a:t>Внешний субъект</a:t>
            </a:r>
            <a:r>
              <a:rPr lang="en-US" sz="1400" dirty="0"/>
              <a:t>, </a:t>
            </a:r>
            <a:r>
              <a:rPr lang="ru-RU" sz="1400" dirty="0"/>
              <a:t>Роль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89452"/>
            <a:ext cx="8001055" cy="4349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cs typeface="Arial" charset="0"/>
              </a:rPr>
              <a:t>Импорт орг. </a:t>
            </a:r>
            <a:r>
              <a:rPr lang="en-US" sz="3000" b="1" dirty="0" smtClean="0">
                <a:cs typeface="Arial" charset="0"/>
              </a:rPr>
              <a:t>c</a:t>
            </a:r>
            <a:r>
              <a:rPr lang="ru-RU" sz="3000" b="1" dirty="0" err="1" smtClean="0">
                <a:cs typeface="Arial" charset="0"/>
              </a:rPr>
              <a:t>труктуры</a:t>
            </a:r>
            <a:r>
              <a:rPr lang="ru-RU" sz="3000" b="1" dirty="0" smtClean="0">
                <a:cs typeface="Arial" charset="0"/>
              </a:rPr>
              <a:t> в </a:t>
            </a:r>
            <a:r>
              <a:rPr lang="en-US" sz="3000" b="1" dirty="0" smtClean="0">
                <a:cs typeface="Arial" charset="0"/>
              </a:rPr>
              <a:t>DIRECTUM</a:t>
            </a:r>
            <a:endParaRPr lang="ru-RU" sz="3000" b="1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00034" y="928670"/>
            <a:ext cx="750093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ct val="10000"/>
              </a:spcBef>
              <a:buFontTx/>
              <a:buChar char="•"/>
            </a:pPr>
            <a:r>
              <a:rPr lang="ru-RU" sz="1400" dirty="0" smtClean="0"/>
              <a:t>После </a:t>
            </a:r>
            <a:r>
              <a:rPr lang="ru-RU" sz="1400" dirty="0"/>
              <a:t>того, как спроектирована модель предприятия в Бизнес-студии, ее импортируем в систему </a:t>
            </a:r>
            <a:r>
              <a:rPr lang="ru-RU" sz="1400" dirty="0" smtClean="0"/>
              <a:t>электронного </a:t>
            </a:r>
            <a:r>
              <a:rPr lang="ru-RU" sz="1400" dirty="0"/>
              <a:t>документооборота DIRECTUM.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66" y="1556791"/>
            <a:ext cx="6846996" cy="5135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80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U-Grou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SPU-Group</Template>
  <TotalTime>150</TotalTime>
  <Words>730</Words>
  <Application>Microsoft Office PowerPoint</Application>
  <PresentationFormat>Экран (4:3)</PresentationFormat>
  <Paragraphs>121</Paragraphs>
  <Slides>23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SPU-Group</vt:lpstr>
      <vt:lpstr>Visio</vt:lpstr>
      <vt:lpstr>Business Studio + DIRECTUM</vt:lpstr>
      <vt:lpstr>Решаемые задачи</vt:lpstr>
      <vt:lpstr>Внедрение. Формирование регламентирующей документации</vt:lpstr>
      <vt:lpstr>Проектирование. Формализация стратегии</vt:lpstr>
      <vt:lpstr>Проектирование бизнес-процессов. Нотации моделирования</vt:lpstr>
      <vt:lpstr>Проектирование. Планирование автоматизации бизнес-процессов</vt:lpstr>
      <vt:lpstr>Проектирование. Планирование автоматизации бизнес-процессов</vt:lpstr>
      <vt:lpstr>Проектирование организационной структуры</vt:lpstr>
      <vt:lpstr>Импорт орг. cтруктуры в DIRECTUM</vt:lpstr>
      <vt:lpstr>Передача схем процессов на исполнение в BPM-системы</vt:lpstr>
      <vt:lpstr>Передача схем процессов на исполнение в BPM-системы</vt:lpstr>
      <vt:lpstr>Пример рабочей схемы процесса, переданной на исполнение в BPM-систему</vt:lpstr>
      <vt:lpstr>Рабочий стол: Входящие</vt:lpstr>
      <vt:lpstr>Задание сотруднику</vt:lpstr>
      <vt:lpstr>Задания в системе</vt:lpstr>
      <vt:lpstr>Стандартные отчеты</vt:lpstr>
      <vt:lpstr>Пример отчета – просрочка в исполнении</vt:lpstr>
      <vt:lpstr>Оперативные отчеты. Состояние заказов</vt:lpstr>
      <vt:lpstr>Настраиваемы отчёты</vt:lpstr>
      <vt:lpstr>Контроллинг бизнес-процессов на основе данных ИТ-систем</vt:lpstr>
      <vt:lpstr>Интегрированное решение  Business Studio + DIRECTUM</vt:lpstr>
      <vt:lpstr>Слайд 22</vt:lpstr>
      <vt:lpstr>Слайд 23</vt:lpstr>
    </vt:vector>
  </TitlesOfParts>
  <Company>ООО "Захаров"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Studio 3.6</dc:title>
  <dc:creator>Захаров О.В.</dc:creator>
  <cp:lastModifiedBy>V</cp:lastModifiedBy>
  <cp:revision>16</cp:revision>
  <dcterms:created xsi:type="dcterms:W3CDTF">2011-05-28T13:46:36Z</dcterms:created>
  <dcterms:modified xsi:type="dcterms:W3CDTF">2012-04-18T22:04:52Z</dcterms:modified>
</cp:coreProperties>
</file>