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6" r:id="rId11"/>
    <p:sldId id="265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68" r:id="rId25"/>
    <p:sldId id="269" r:id="rId26"/>
    <p:sldId id="270" r:id="rId27"/>
    <p:sldId id="263" r:id="rId28"/>
    <p:sldId id="275" r:id="rId29"/>
    <p:sldId id="271" r:id="rId30"/>
    <p:sldId id="272" r:id="rId31"/>
    <p:sldId id="273" r:id="rId32"/>
    <p:sldId id="274" r:id="rId33"/>
    <p:sldId id="27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7308C-E767-4E08-ACFD-AC8A4088B30E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CBBA-EDD5-44DF-AB3F-FC40C5A40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apple-iphone.net.ru/_nw/29/39561797.jpg" TargetMode="Externa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К презентации\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836713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atin typeface="Monotype Corsiva" pitchFamily="66" charset="0"/>
              </a:rPr>
              <a:t>Логистика компании как система: проблемы (задачи) </a:t>
            </a:r>
            <a:endParaRPr lang="ru-RU" sz="8000" b="1" dirty="0" smtClean="0">
              <a:latin typeface="Monotype Corsiva" pitchFamily="66" charset="0"/>
            </a:endParaRPr>
          </a:p>
          <a:p>
            <a:pPr algn="ctr"/>
            <a:r>
              <a:rPr lang="ru-RU" sz="8000" b="1" dirty="0" smtClean="0">
                <a:latin typeface="Monotype Corsiva" pitchFamily="66" charset="0"/>
              </a:rPr>
              <a:t>и </a:t>
            </a:r>
            <a:r>
              <a:rPr lang="ru-RU" sz="8000" b="1" dirty="0" smtClean="0">
                <a:latin typeface="Monotype Corsiva" pitchFamily="66" charset="0"/>
              </a:rPr>
              <a:t>решения</a:t>
            </a:r>
            <a:endParaRPr lang="ru-RU" sz="80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G:\К презентации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9433048" cy="8130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К презентации\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6146" name="Picture 2" descr="G:\К презентации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</p:spPr>
      </p:pic>
      <p:pic>
        <p:nvPicPr>
          <p:cNvPr id="6147" name="Picture 3" descr="G:\К презентации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-77428"/>
            <a:ext cx="3779912" cy="6935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К презентации\Фото для презентаци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8339" cy="5157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К презентации\Фото для презентации\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217025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К презентации\Фото для презентации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152" y="980728"/>
            <a:ext cx="9229152" cy="5191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К презентации\Фото для презентаци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217024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К презентации\Фото для презентации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К презентации\Фото для презентации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217025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К презентации\Фото для презентации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217024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К презентации\Фото для презентации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3999" cy="514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К презентации\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54868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latin typeface="Monotype Corsiva" pitchFamily="66" charset="0"/>
              </a:rPr>
              <a:t>СТЕПЕНЬ ПРИМЕНЕНИЯ ЛОГИСТИКИ </a:t>
            </a:r>
          </a:p>
          <a:p>
            <a:pPr algn="ctr"/>
            <a:r>
              <a:rPr lang="ru-RU" sz="6600" b="1" i="1" dirty="0" smtClean="0">
                <a:latin typeface="Monotype Corsiva" pitchFamily="66" charset="0"/>
              </a:rPr>
              <a:t>является  критерием развития компании.</a:t>
            </a:r>
            <a:endParaRPr lang="ru-RU" sz="6600" dirty="0" smtClean="0">
              <a:latin typeface="Monotype Corsiva" pitchFamily="66" charset="0"/>
            </a:endParaRPr>
          </a:p>
          <a:p>
            <a:pPr algn="ctr"/>
            <a:endParaRPr lang="ru-RU"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К презентации\Фото для презентации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217024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К презентации\Фото для презентации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217024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К презентации\Фото для презентации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G:\К презентации\Фото для презентации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К презентации\img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917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К презентации\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419872" y="0"/>
            <a:ext cx="1800200" cy="374571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Руководство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548681"/>
            <a:ext cx="2376264" cy="374571"/>
          </a:xfrm>
          <a:prstGeom prst="flowChartAlternateProcess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Логистика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2348880"/>
            <a:ext cx="3240360" cy="374571"/>
          </a:xfrm>
          <a:prstGeom prst="flowChartAlternateProcess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Внешнее построение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1772816"/>
            <a:ext cx="3240360" cy="374571"/>
          </a:xfrm>
          <a:prstGeom prst="flowChartAlternateProcess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Прогноз ситуации на рынке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1560" y="1124744"/>
            <a:ext cx="3240360" cy="374571"/>
          </a:xfrm>
          <a:prstGeom prst="flowChartAlternateProcess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Анализ внутренних процессов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16016" y="1124745"/>
            <a:ext cx="3672408" cy="374571"/>
          </a:xfrm>
          <a:prstGeom prst="flowChartAlternateProcess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Анализ внешней среды</a:t>
            </a:r>
            <a:endParaRPr lang="ru-RU" sz="1600" b="1" dirty="0"/>
          </a:p>
        </p:txBody>
      </p:sp>
      <p:cxnSp>
        <p:nvCxnSpPr>
          <p:cNvPr id="11" name="Прямая соединительная линия 10"/>
          <p:cNvCxnSpPr>
            <a:stCxn id="6" idx="2"/>
          </p:cNvCxnSpPr>
          <p:nvPr/>
        </p:nvCxnSpPr>
        <p:spPr>
          <a:xfrm flipH="1">
            <a:off x="4283968" y="923252"/>
            <a:ext cx="36004" cy="3455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endCxn id="9" idx="3"/>
          </p:cNvCxnSpPr>
          <p:nvPr/>
        </p:nvCxnSpPr>
        <p:spPr>
          <a:xfrm flipH="1">
            <a:off x="3851920" y="1268760"/>
            <a:ext cx="432048" cy="432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10" idx="1"/>
          </p:cNvCxnSpPr>
          <p:nvPr/>
        </p:nvCxnSpPr>
        <p:spPr>
          <a:xfrm>
            <a:off x="4283968" y="1268760"/>
            <a:ext cx="432048" cy="432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16016" y="1772816"/>
            <a:ext cx="3672408" cy="366058"/>
          </a:xfrm>
          <a:prstGeom prst="flowChartAlternateProcess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50" b="1" dirty="0" smtClean="0"/>
              <a:t>Формирование, привлечение ресурсов</a:t>
            </a:r>
            <a:endParaRPr lang="ru-RU" sz="1550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283968" y="1268760"/>
            <a:ext cx="0" cy="6480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8" idx="3"/>
          </p:cNvCxnSpPr>
          <p:nvPr/>
        </p:nvCxnSpPr>
        <p:spPr>
          <a:xfrm flipH="1">
            <a:off x="3851920" y="1916832"/>
            <a:ext cx="432048" cy="432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endCxn id="14" idx="1"/>
          </p:cNvCxnSpPr>
          <p:nvPr/>
        </p:nvCxnSpPr>
        <p:spPr>
          <a:xfrm>
            <a:off x="4283968" y="1916832"/>
            <a:ext cx="432048" cy="390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496" y="3429001"/>
            <a:ext cx="2232248" cy="374571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Маркетинг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499992" y="2348881"/>
            <a:ext cx="3672408" cy="374571"/>
          </a:xfrm>
          <a:prstGeom prst="flowChartAlternateProcess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Внутреннее построение</a:t>
            </a:r>
            <a:endParaRPr lang="ru-RU" sz="1600" b="1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283968" y="1916832"/>
            <a:ext cx="0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7" idx="3"/>
          </p:cNvCxnSpPr>
          <p:nvPr/>
        </p:nvCxnSpPr>
        <p:spPr>
          <a:xfrm flipH="1">
            <a:off x="4067944" y="2492896"/>
            <a:ext cx="216024" cy="432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endCxn id="19" idx="1"/>
          </p:cNvCxnSpPr>
          <p:nvPr/>
        </p:nvCxnSpPr>
        <p:spPr>
          <a:xfrm>
            <a:off x="4283968" y="2492896"/>
            <a:ext cx="216024" cy="432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004048" y="2723451"/>
            <a:ext cx="0" cy="3455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563888" y="2708920"/>
            <a:ext cx="0" cy="3455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971600" y="3068960"/>
            <a:ext cx="25922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5004048" y="3068960"/>
            <a:ext cx="295232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07704" y="5445224"/>
            <a:ext cx="2376264" cy="57888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Формирование продукта, свойств</a:t>
            </a:r>
            <a:endParaRPr lang="ru-RU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660232" y="3356992"/>
            <a:ext cx="2232248" cy="374571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Администрирование</a:t>
            </a:r>
            <a:endParaRPr lang="ru-RU" sz="1600" b="1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971600" y="3068960"/>
            <a:ext cx="0" cy="360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956376" y="3068960"/>
            <a:ext cx="0" cy="2880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71600" y="3861048"/>
            <a:ext cx="0" cy="25202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971600" y="4365104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71600" y="5013176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971600" y="5661248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971600" y="6381328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020272" y="4293096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020272" y="4941168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020272" y="5589240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020272" y="6309320"/>
            <a:ext cx="9361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907704" y="6165304"/>
            <a:ext cx="2376264" cy="57888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Ценообразование, финансовая политика</a:t>
            </a:r>
            <a:endParaRPr lang="ru-RU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907704" y="4797152"/>
            <a:ext cx="2376264" cy="57888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Формирование структуры</a:t>
            </a:r>
          </a:p>
          <a:p>
            <a:pPr algn="ctr"/>
            <a:endParaRPr lang="ru-RU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907704" y="4149080"/>
            <a:ext cx="2376264" cy="57888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Разработка, корректировка стратегии</a:t>
            </a:r>
            <a:endParaRPr lang="ru-RU" sz="1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4572000" y="4077072"/>
            <a:ext cx="2448272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Планирование</a:t>
            </a:r>
          </a:p>
          <a:p>
            <a:pPr algn="ctr"/>
            <a:endParaRPr lang="ru-RU" sz="1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572000" y="4725144"/>
            <a:ext cx="2448272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Координация</a:t>
            </a:r>
          </a:p>
          <a:p>
            <a:pPr algn="ctr"/>
            <a:endParaRPr lang="ru-RU" sz="1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4572000" y="5373216"/>
            <a:ext cx="2448272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Контроль</a:t>
            </a:r>
          </a:p>
          <a:p>
            <a:pPr algn="ctr"/>
            <a:endParaRPr lang="ru-RU" sz="1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4572000" y="6093296"/>
            <a:ext cx="2448272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Мотивация</a:t>
            </a:r>
          </a:p>
          <a:p>
            <a:pPr algn="ctr"/>
            <a:endParaRPr lang="ru-RU" sz="1400" b="1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7956376" y="3789040"/>
            <a:ext cx="0" cy="25202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К презентации\logistika-potoki-postavshi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51335" y="-420317"/>
            <a:ext cx="6912768" cy="7643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К презентаци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99726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5085184"/>
            <a:ext cx="70009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Собраться вместе есть начало. Держаться вместе есть прогресс.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Работать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вместе есть успех.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Генри Форд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К презентации\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980728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/>
              <a:t>Аксиома стратегического управления: </a:t>
            </a:r>
            <a:endParaRPr lang="ru-RU" sz="3600" b="1" i="1" dirty="0" smtClean="0"/>
          </a:p>
          <a:p>
            <a:pPr algn="ctr"/>
            <a:r>
              <a:rPr lang="ru-RU" sz="3200" b="1" dirty="0" smtClean="0"/>
              <a:t>чтобы </a:t>
            </a:r>
            <a:r>
              <a:rPr lang="ru-RU" sz="3200" b="1" dirty="0"/>
              <a:t>выжить и преуспеть, руководство предприятия должно придерживаться агрессивного, оперативного и конкурентного поведения.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Только </a:t>
            </a:r>
            <a:r>
              <a:rPr lang="ru-RU" sz="3200" b="1" dirty="0"/>
              <a:t>в этом случае предприятию </a:t>
            </a:r>
            <a:r>
              <a:rPr lang="ru-RU" sz="3200" b="1" dirty="0" smtClean="0"/>
              <a:t>удастся </a:t>
            </a:r>
            <a:r>
              <a:rPr lang="ru-RU" sz="3200" b="1" dirty="0"/>
              <a:t>соответствовать изменчивости спроса и различным рыночным возможностям</a:t>
            </a:r>
          </a:p>
          <a:p>
            <a:pPr algn="ctr"/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К презентации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6" y="0"/>
            <a:ext cx="9113904" cy="60932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5143512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/>
              <a:t>Логистическая стратегия представляет собой обобщающую модель действий, необходимых для достижения поставленных целей путем координации и распределения ресурсов предприятия.</a:t>
            </a:r>
            <a:endParaRPr lang="ru-RU" sz="2400" b="1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К презентаци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660" cy="6858000"/>
          </a:xfrm>
          <a:prstGeom prst="rect">
            <a:avLst/>
          </a:prstGeom>
          <a:noFill/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5364088" y="0"/>
            <a:ext cx="2736304" cy="1412776"/>
          </a:xfrm>
          <a:prstGeom prst="wedgeRoundRectCallout">
            <a:avLst>
              <a:gd name="adj1" fmla="val -44961"/>
              <a:gd name="adj2" fmla="val 869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i="1" dirty="0"/>
              <a:t>«Имейте в виду, что Иисус существовал»</a:t>
            </a:r>
            <a:endParaRPr lang="ru-RU" sz="2200" dirty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32656"/>
            <a:ext cx="9469437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Стандарты </a:t>
            </a:r>
          </a:p>
        </p:txBody>
      </p:sp>
      <p:pic>
        <p:nvPicPr>
          <p:cNvPr id="7" name="Picture 4" descr="img_64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2000240"/>
            <a:ext cx="214254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571611"/>
            <a:ext cx="2286016" cy="2203081"/>
          </a:xfrm>
          <a:prstGeom prst="rect">
            <a:avLst/>
          </a:prstGeom>
          <a:noFill/>
          <a:ln w="38100" algn="ctr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632" y="1857364"/>
            <a:ext cx="2513594" cy="24003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1" name="Picture 2" descr="Картинка 76 из 19942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714884"/>
            <a:ext cx="2643206" cy="192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://im2-tub-ru.yandex.net/i?id=239271342-04-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4143380"/>
            <a:ext cx="2405069" cy="182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i?id=286473899-69-7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7888" y="5013176"/>
            <a:ext cx="1916112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G:\К презентации\nevergive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G:\К презентации\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82" y="548680"/>
            <a:ext cx="9158482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0"/>
            <a:ext cx="7075300" cy="886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 встречи!</a:t>
            </a:r>
            <a:endParaRPr kumimoji="0" lang="de-DE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vielen dank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7" y="904875"/>
            <a:ext cx="9501881" cy="51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48404" y="4221088"/>
            <a:ext cx="4295596" cy="19697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000" dirty="0">
                <a:solidFill>
                  <a:schemeClr val="bg2"/>
                </a:solidFill>
              </a:rPr>
              <a:t>Спасибо</a:t>
            </a:r>
            <a:r>
              <a:rPr lang="ru-RU" sz="5000" dirty="0" smtClean="0">
                <a:solidFill>
                  <a:schemeClr val="bg2"/>
                </a:solidFill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ru-RU" sz="4800" dirty="0" smtClean="0">
                <a:solidFill>
                  <a:schemeClr val="bg2"/>
                </a:solidFill>
              </a:rPr>
              <a:t>Желаю успехов!</a:t>
            </a:r>
            <a:endParaRPr lang="ru-RU" sz="4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К презентации\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3074" name="Picture 2" descr="G:\К презентации\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386671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G:\К презентации\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908720"/>
            <a:ext cx="91440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latin typeface="Monotype Corsiva" pitchFamily="66" charset="0"/>
              </a:rPr>
              <a:t>Многие вещи в теории прекрасны! </a:t>
            </a:r>
            <a:endParaRPr lang="ru-RU" sz="4000" b="1" i="1" dirty="0" smtClean="0">
              <a:latin typeface="Monotype Corsiva" pitchFamily="66" charset="0"/>
            </a:endParaRPr>
          </a:p>
          <a:p>
            <a:pPr algn="ctr"/>
            <a:r>
              <a:rPr lang="ru-RU" sz="4000" b="1" i="1" dirty="0" smtClean="0">
                <a:latin typeface="Monotype Corsiva" pitchFamily="66" charset="0"/>
              </a:rPr>
              <a:t>Но </a:t>
            </a:r>
            <a:r>
              <a:rPr lang="ru-RU" sz="4000" b="1" i="1" dirty="0">
                <a:latin typeface="Monotype Corsiva" pitchFamily="66" charset="0"/>
              </a:rPr>
              <a:t>для  бизнеса, теория редко бывает также интересна, как практика. </a:t>
            </a:r>
            <a:endParaRPr lang="ru-RU" sz="4000" b="1" i="1" dirty="0" smtClean="0">
              <a:latin typeface="Monotype Corsiva" pitchFamily="66" charset="0"/>
            </a:endParaRPr>
          </a:p>
          <a:p>
            <a:pPr algn="ctr"/>
            <a:r>
              <a:rPr lang="ru-RU" sz="4000" b="1" i="1" dirty="0" smtClean="0">
                <a:latin typeface="Monotype Corsiva" pitchFamily="66" charset="0"/>
              </a:rPr>
              <a:t>То</a:t>
            </a:r>
            <a:r>
              <a:rPr lang="ru-RU" sz="4000" b="1" i="1" dirty="0">
                <a:latin typeface="Monotype Corsiva" pitchFamily="66" charset="0"/>
              </a:rPr>
              <a:t>, что работает на бумаге, далеко не всегда работает в жизни. Самая нужная информация - реальный опыт тех владельцев и руководителей, у которых что-то сработало!</a:t>
            </a:r>
            <a:endParaRPr lang="ru-RU" sz="4000" dirty="0"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К презентации\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155679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>
                <a:latin typeface="Monotype Corsiva" pitchFamily="66" charset="0"/>
              </a:rPr>
              <a:t>«Знать путь и пройти по нему – не одно и то же</a:t>
            </a:r>
            <a:r>
              <a:rPr lang="ru-RU" sz="6000" b="1" i="1" dirty="0" smtClean="0">
                <a:latin typeface="Monotype Corsiva" pitchFamily="66" charset="0"/>
              </a:rPr>
              <a:t>». </a:t>
            </a:r>
            <a:endParaRPr lang="ru-RU" sz="6000" b="1" i="1" dirty="0">
              <a:latin typeface="Monotype Corsiva" pitchFamily="66" charset="0"/>
            </a:endParaRPr>
          </a:p>
          <a:p>
            <a:pPr algn="r"/>
            <a:r>
              <a:rPr lang="ru-RU" sz="4000" b="1" i="1" dirty="0" smtClean="0">
                <a:latin typeface="Monotype Corsiva" pitchFamily="66" charset="0"/>
              </a:rPr>
              <a:t>Генри Форд.</a:t>
            </a:r>
            <a:endParaRPr lang="ru-RU" sz="40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К презентации\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548680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Мы не понимаем, куда уходят деньги организации?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Внезапные расходы выбивают Нашу компанию из колеи?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Вы знаете, где взять денег, когда нужно платить по счетам?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Нашу компанию душат кредиты, а долги только копятся?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 Нас нет данных о том, сколько должна зарабатывать компания 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для безубыточного существования?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Мы хотим найти способ увеличения прибыли?</a:t>
            </a:r>
          </a:p>
          <a:p>
            <a:pPr algn="ctr"/>
            <a:endParaRPr lang="ru-RU" sz="3200" b="1" i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К презентации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9726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К презентации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796338" cy="7245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171</Words>
  <Application>Microsoft Office PowerPoint</Application>
  <PresentationFormat>Экран (4:3)</PresentationFormat>
  <Paragraphs>46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Аслиддинов</dc:creator>
  <cp:lastModifiedBy>Аслиддинов</cp:lastModifiedBy>
  <cp:revision>20</cp:revision>
  <dcterms:created xsi:type="dcterms:W3CDTF">2014-04-21T10:00:45Z</dcterms:created>
  <dcterms:modified xsi:type="dcterms:W3CDTF">2014-04-23T20:02:14Z</dcterms:modified>
</cp:coreProperties>
</file>