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6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96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91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179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838418-BA52-40A6-A060-AB71CD5D5123}" type="datetimeFigureOut">
              <a:rPr lang="ru-RU" smtClean="0"/>
              <a:pPr/>
              <a:t>21.04.2014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5E737D-C04A-4AE3-870D-19620E35EFF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106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4191000"/>
          </a:xfrm>
        </p:spPr>
        <p:txBody>
          <a:bodyPr>
            <a:normAutofit/>
          </a:bodyPr>
          <a:lstStyle/>
          <a:p>
            <a:r>
              <a:rPr lang="ru-RU" b="1" dirty="0" smtClean="0"/>
              <a:t>Александра Рыжова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err="1" smtClean="0"/>
              <a:t>к.э.н</a:t>
            </a:r>
            <a:r>
              <a:rPr lang="ru-RU" sz="3200" dirty="0" smtClean="0"/>
              <a:t>.,  </a:t>
            </a:r>
            <a:br>
              <a:rPr lang="ru-RU" sz="3200" dirty="0" smtClean="0"/>
            </a:br>
            <a:r>
              <a:rPr lang="ru-RU" sz="3200" dirty="0" smtClean="0"/>
              <a:t>генеральный директор ООО «Финансово-Лизинговая Компания «Восток», </a:t>
            </a:r>
            <a:br>
              <a:rPr lang="ru-RU" sz="3200" dirty="0" smtClean="0"/>
            </a:br>
            <a:r>
              <a:rPr lang="ru-RU" sz="3200" dirty="0" smtClean="0"/>
              <a:t>доцент кафедры эксплуатация автомобильного транспорта, ТОГУ, </a:t>
            </a:r>
            <a:br>
              <a:rPr lang="ru-RU" sz="3200" dirty="0" smtClean="0"/>
            </a:br>
            <a:r>
              <a:rPr lang="ru-RU" sz="3200" dirty="0" smtClean="0"/>
              <a:t>г. Хабаровск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5257800"/>
            <a:ext cx="8153400" cy="762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Подводные камни лизинга автотранспорта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8. Дополнительные услуги и работы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регистрация в ГИБДД с уплатой необходимых сборов; </a:t>
            </a:r>
          </a:p>
          <a:p>
            <a:pPr lvl="0"/>
            <a:r>
              <a:rPr lang="ru-RU" dirty="0" smtClean="0"/>
              <a:t>Страхование КАСКО;</a:t>
            </a:r>
          </a:p>
          <a:p>
            <a:pPr lvl="0"/>
            <a:r>
              <a:rPr lang="ru-RU" dirty="0" smtClean="0"/>
              <a:t>Страхование ОСАГО;</a:t>
            </a:r>
          </a:p>
          <a:p>
            <a:pPr lvl="0"/>
            <a:r>
              <a:rPr lang="ru-RU" dirty="0" smtClean="0"/>
              <a:t> уплата транспортного налога.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9. Права собственности, владения, пользования и распоряжения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лизингодатель имеет право использовать предмет лизинга в качестве залога;</a:t>
            </a:r>
          </a:p>
          <a:p>
            <a:r>
              <a:rPr lang="ru-RU" dirty="0" smtClean="0"/>
              <a:t>лизингодатель может уступить третьему лицу полностью или частично свои права по договору лизинга;</a:t>
            </a:r>
          </a:p>
          <a:p>
            <a:r>
              <a:rPr lang="ru-RU" dirty="0" smtClean="0"/>
              <a:t> лизингополучатель уступить свои права и обязанности без согласования с лизингодателем не может (субаренда);</a:t>
            </a:r>
          </a:p>
          <a:p>
            <a:r>
              <a:rPr lang="ru-RU" dirty="0" smtClean="0"/>
              <a:t>лизингополучатель за свой счет осуществляет техническое обслуживание предмета лизинга и обеспечивает его сохранность.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10. Лизинговые платежи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состав лизинговых платежей зависит от состава дополнительных услуг и балансодержателя имущества;</a:t>
            </a:r>
          </a:p>
          <a:p>
            <a:r>
              <a:rPr lang="ru-RU" dirty="0" smtClean="0"/>
              <a:t>в случае не перечисления лизинговых платежей более двух раз подряд их списание осуществляется в бесспорном порядке;</a:t>
            </a:r>
          </a:p>
          <a:p>
            <a:r>
              <a:rPr lang="ru-RU" dirty="0" smtClean="0"/>
              <a:t>график начисления и график уплаты лизинговых платежей могут не совпадать;</a:t>
            </a:r>
          </a:p>
          <a:p>
            <a:r>
              <a:rPr lang="ru-RU" dirty="0" smtClean="0"/>
              <a:t>зачет задатка или аванса может осуществляться в конце договора или согласно предусмотренному графику.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Основные проблемы при заключении договора лизинга автотранспорта для малых и средних предприятий: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2332037"/>
            <a:ext cx="8229600" cy="3840163"/>
          </a:xfrm>
        </p:spPr>
        <p:txBody>
          <a:bodyPr>
            <a:normAutofit/>
          </a:bodyPr>
          <a:lstStyle/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b="1" dirty="0" smtClean="0"/>
              <a:t>Отсутствии опыта </a:t>
            </a:r>
            <a:r>
              <a:rPr lang="ru-RU" dirty="0" smtClean="0"/>
              <a:t>заключения подобных сделок 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b="1" dirty="0" smtClean="0"/>
              <a:t>Отсутствие специалистов </a:t>
            </a:r>
            <a:r>
              <a:rPr lang="ru-RU" dirty="0" smtClean="0"/>
              <a:t>на предприятии (экономиста и юриста)</a:t>
            </a:r>
          </a:p>
          <a:p>
            <a:pPr marL="457200" lvl="0" indent="-457200">
              <a:spcBef>
                <a:spcPts val="0"/>
              </a:spcBef>
              <a:buFont typeface="+mj-lt"/>
              <a:buAutoNum type="arabicPeriod"/>
            </a:pPr>
            <a:r>
              <a:rPr lang="ru-RU" dirty="0" smtClean="0"/>
              <a:t> Договор лизинга относиться к договорам присоединения – </a:t>
            </a:r>
            <a:r>
              <a:rPr lang="ru-RU" b="1" dirty="0" smtClean="0"/>
              <a:t>вероятность его изменения минимальна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1. </a:t>
            </a:r>
            <a:r>
              <a:rPr lang="ru-RU" sz="3000" b="1" dirty="0" smtClean="0"/>
              <a:t>Выбор</a:t>
            </a:r>
            <a:r>
              <a:rPr lang="ru-RU" sz="2800" b="1" dirty="0" smtClean="0"/>
              <a:t> продавца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кем выбирался продавец и кто и в каких случаях несет ответственность за его недобросовестность;</a:t>
            </a:r>
          </a:p>
          <a:p>
            <a:r>
              <a:rPr lang="ru-RU" dirty="0" smtClean="0"/>
              <a:t>договор купли-продажи может быть двух или трех сторонним;</a:t>
            </a:r>
          </a:p>
          <a:p>
            <a:r>
              <a:rPr lang="ru-RU" dirty="0" smtClean="0"/>
              <a:t>лизинговые компании предпочитают работать с определенным кругом поставщиков;</a:t>
            </a:r>
          </a:p>
          <a:p>
            <a:r>
              <a:rPr lang="ru-RU" dirty="0" smtClean="0"/>
              <a:t>лизинговые компании проводят анализ цены.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b="1" dirty="0" smtClean="0"/>
              <a:t>2. Передача предмета лизинга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кто из сторон и где получает имущество и подписывает акт приема-передачи и товарную накладную, на основании чьей доверенности;</a:t>
            </a:r>
          </a:p>
          <a:p>
            <a:r>
              <a:rPr lang="ru-RU" dirty="0" smtClean="0"/>
              <a:t>после проведения регистрации ПТС обычно хранится у лизингодателя;</a:t>
            </a:r>
          </a:p>
          <a:p>
            <a:r>
              <a:rPr lang="ru-RU" dirty="0" smtClean="0"/>
              <a:t>лизингополучатель вправе предъявлять непосредственно продавцу требования к качеству и комплектности, срокам исполнения обязанности передать товар, гарантийным обязательствам.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3. Регистрация</a:t>
            </a:r>
            <a:r>
              <a:rPr lang="ru-RU" b="1" dirty="0" smtClean="0"/>
              <a:t> в ГИБДД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кто из контрагентов проводит регистрацию, в какие сроки, кто оплачивает пошлину;</a:t>
            </a:r>
          </a:p>
          <a:p>
            <a:r>
              <a:rPr lang="ru-RU" dirty="0" smtClean="0"/>
              <a:t>на чье имя лизингодателя или лизингополучателя будет регистрироваться АТС, что связано с уплатой транспортного налога и предоставлением сведений в военкомат;</a:t>
            </a:r>
          </a:p>
          <a:p>
            <a:r>
              <a:rPr lang="ru-RU" dirty="0" smtClean="0"/>
              <a:t>могут быть зарегистрированы и другие обременения, например залог в банке.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4. Страхование автотранспорта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кто из сторон осуществляет КАСКО;</a:t>
            </a:r>
          </a:p>
          <a:p>
            <a:r>
              <a:rPr lang="ru-RU" dirty="0" smtClean="0"/>
              <a:t>в случае осуществления КАСКО лизингополучателем  выбор страховых компаний осуществляется из списка предложенном лизинговой компанией;</a:t>
            </a:r>
          </a:p>
          <a:p>
            <a:r>
              <a:rPr lang="ru-RU" dirty="0" err="1" smtClean="0"/>
              <a:t>Выгодоприобретателем</a:t>
            </a:r>
            <a:r>
              <a:rPr lang="ru-RU" dirty="0" smtClean="0"/>
              <a:t> зачастую указывается не лизингополучатель, а лизинговая компания или банк.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5. Прекращение договора лизинга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/>
              <a:t>возможность выкупа, его порядок, сроки, место передачи имущества, кто несет расходы и выполняет действия, связанные с регистрацией перехода права собственности, фиксируется цена;</a:t>
            </a:r>
          </a:p>
          <a:p>
            <a:pPr lvl="0"/>
            <a:r>
              <a:rPr lang="ru-RU" sz="2800" dirty="0" smtClean="0"/>
              <a:t>возможность досрочного выкупа;</a:t>
            </a:r>
          </a:p>
          <a:p>
            <a:pPr lvl="0"/>
            <a:r>
              <a:rPr lang="ru-RU" sz="2800" dirty="0" smtClean="0"/>
              <a:t>цена досрочного выкупа (например график выкупа);</a:t>
            </a:r>
          </a:p>
          <a:p>
            <a:pPr lvl="0"/>
            <a:r>
              <a:rPr lang="ru-RU" sz="2800" dirty="0" smtClean="0"/>
              <a:t>в случае полной гибели имущества Лизингополучатель обязан продолжать уплачивать лизинговые платежи.</a:t>
            </a:r>
          </a:p>
          <a:p>
            <a:endParaRPr lang="ru-RU" sz="25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6. Возврат и изъятие предмета лизинга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возврат имущества осуществляется в месте и в сроки, указанные в договоре лизинга;</a:t>
            </a:r>
          </a:p>
          <a:p>
            <a:r>
              <a:rPr lang="ru-RU" dirty="0" smtClean="0"/>
              <a:t>в случае принудительного изъятия предмета лизинга все расходы, связанные с возвратом имущества, в том числе расходы на его демонтаж, страхование и транспортировку, которые несет лизингодатель возмещаются лизингополучателем;</a:t>
            </a:r>
          </a:p>
          <a:p>
            <a:r>
              <a:rPr lang="ru-RU" dirty="0" smtClean="0"/>
              <a:t>если лизингополучатель не возвратил предмет лизинга или возвратил его несвоевременно, лизингодатель вправе требовать внесения платежей за время просрочки.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7. Контроль имущественный и финансовый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периодичность и формы контроля предмета лизинга (предоставление имущества для осмотра в место нахождение лизингодателя); </a:t>
            </a:r>
          </a:p>
          <a:p>
            <a:r>
              <a:rPr lang="ru-RU" dirty="0" smtClean="0"/>
              <a:t>сведения о местонахождении предмета лизинга, и письменное разрешение лизингодателя на его смену;</a:t>
            </a:r>
          </a:p>
          <a:p>
            <a:r>
              <a:rPr lang="ru-RU" dirty="0" smtClean="0"/>
              <a:t>доступ к финансовым документам лизингополучателя;</a:t>
            </a:r>
          </a:p>
          <a:p>
            <a:r>
              <a:rPr lang="ru-RU" dirty="0" smtClean="0"/>
              <a:t>уведомление об изменениях в учредительных документах лизингополучателя.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562</Words>
  <Application>Microsoft Office PowerPoint</Application>
  <PresentationFormat>Экран (4:3)</PresentationFormat>
  <Paragraphs>52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Александра Рыжова к.э.н.,   генеральный директор ООО «Финансово-Лизинговая Компания «Восток»,  доцент кафедры эксплуатация автомобильного транспорта, ТОГУ,  г. Хабаровск</vt:lpstr>
      <vt:lpstr>Основные проблемы при заключении договора лизинга автотранспорта для малых и средних предприятий: </vt:lpstr>
      <vt:lpstr>1. Выбор продавца</vt:lpstr>
      <vt:lpstr>2. Передача предмета лизинга </vt:lpstr>
      <vt:lpstr>3. Регистрация в ГИБДД</vt:lpstr>
      <vt:lpstr>4. Страхование автотранспорта</vt:lpstr>
      <vt:lpstr>5. Прекращение договора лизинга</vt:lpstr>
      <vt:lpstr>6. Возврат и изъятие предмета лизинга</vt:lpstr>
      <vt:lpstr>7. Контроль имущественный и финансовый</vt:lpstr>
      <vt:lpstr>8. Дополнительные услуги и работы</vt:lpstr>
      <vt:lpstr>9. Права собственности, владения, пользования и распоряжения</vt:lpstr>
      <vt:lpstr>10. Лизинговые платежи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Alexsandra</dc:creator>
  <cp:lastModifiedBy>User</cp:lastModifiedBy>
  <cp:revision>27</cp:revision>
  <dcterms:created xsi:type="dcterms:W3CDTF">2014-04-16T01:40:16Z</dcterms:created>
  <dcterms:modified xsi:type="dcterms:W3CDTF">2014-04-21T04:51:50Z</dcterms:modified>
</cp:coreProperties>
</file>